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Akzidenz-Grotesk" panose="020B0604020202020204" charset="0"/>
      <p:regular r:id="rId23"/>
    </p:embeddedFont>
    <p:embeddedFont>
      <p:font typeface="Akzidenz-Grotesk Bold" panose="020B0604020202020204" charset="0"/>
      <p:regular r:id="rId24"/>
    </p:embeddedFont>
    <p:embeddedFont>
      <p:font typeface="Akzidenz-Grotesk Heavy" panose="020B0604020202020204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Canva Sans Italics" panose="020B0604020202020204" charset="0"/>
      <p:regular r:id="rId28"/>
    </p:embeddedFont>
    <p:embeddedFont>
      <p:font typeface="Heading Now 31-38 Bold" panose="020B0604020202020204" charset="0"/>
      <p:regular r:id="rId29"/>
    </p:embeddedFont>
    <p:embeddedFont>
      <p:font typeface="Open Sauce" panose="020B0604020202020204" charset="0"/>
      <p:regular r:id="rId30"/>
    </p:embeddedFont>
    <p:embeddedFont>
      <p:font typeface="Open Sauce Bold" panose="020B0604020202020204" charset="0"/>
      <p:regular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A7AE77-E36A-47BE-BDD6-7F411A6BEE42}" v="315" dt="2025-12-03T19:27:24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s://www.kaggle.com/datasets/rohitrox/healthcare-provider-fraud-detection-analysis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6909491" y="8739924"/>
            <a:ext cx="810000" cy="810000"/>
          </a:xfrm>
          <a:custGeom>
            <a:avLst/>
            <a:gdLst/>
            <a:ahLst/>
            <a:cxnLst/>
            <a:rect l="l" t="t" r="r" b="b"/>
            <a:pathLst>
              <a:path w="810000" h="810000">
                <a:moveTo>
                  <a:pt x="0" y="810000"/>
                </a:moveTo>
                <a:lnTo>
                  <a:pt x="810000" y="810000"/>
                </a:lnTo>
                <a:lnTo>
                  <a:pt x="810000" y="0"/>
                </a:lnTo>
                <a:lnTo>
                  <a:pt x="0" y="0"/>
                </a:lnTo>
                <a:lnTo>
                  <a:pt x="0" y="810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85689" y="8739924"/>
            <a:ext cx="1510169" cy="810000"/>
          </a:xfrm>
          <a:custGeom>
            <a:avLst/>
            <a:gdLst/>
            <a:ahLst/>
            <a:cxnLst/>
            <a:rect l="l" t="t" r="r" b="b"/>
            <a:pathLst>
              <a:path w="1510169" h="810000">
                <a:moveTo>
                  <a:pt x="0" y="0"/>
                </a:moveTo>
                <a:lnTo>
                  <a:pt x="1510169" y="0"/>
                </a:lnTo>
                <a:lnTo>
                  <a:pt x="1510169" y="810000"/>
                </a:lnTo>
                <a:lnTo>
                  <a:pt x="0" y="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35434">
            <a:off x="4687271" y="958682"/>
            <a:ext cx="14631364" cy="11503910"/>
          </a:xfrm>
          <a:custGeom>
            <a:avLst/>
            <a:gdLst/>
            <a:ahLst/>
            <a:cxnLst/>
            <a:rect l="l" t="t" r="r" b="b"/>
            <a:pathLst>
              <a:path w="14631364" h="11503910">
                <a:moveTo>
                  <a:pt x="0" y="0"/>
                </a:moveTo>
                <a:lnTo>
                  <a:pt x="14631363" y="0"/>
                </a:lnTo>
                <a:lnTo>
                  <a:pt x="14631363" y="11503910"/>
                </a:lnTo>
                <a:lnTo>
                  <a:pt x="0" y="11503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hlinkClick r:id="rId7" tooltip="https://www.kaggle.com/datasets/rohitrox/healthcare-provider-fraud-detection-analysis/data"/>
          </p:cNvPr>
          <p:cNvSpPr/>
          <p:nvPr/>
        </p:nvSpPr>
        <p:spPr>
          <a:xfrm>
            <a:off x="12975614" y="8500986"/>
            <a:ext cx="1321515" cy="1287876"/>
          </a:xfrm>
          <a:custGeom>
            <a:avLst/>
            <a:gdLst/>
            <a:ahLst/>
            <a:cxnLst/>
            <a:rect l="l" t="t" r="r" b="b"/>
            <a:pathLst>
              <a:path w="1321515" h="1287876">
                <a:moveTo>
                  <a:pt x="0" y="0"/>
                </a:moveTo>
                <a:lnTo>
                  <a:pt x="1321515" y="0"/>
                </a:lnTo>
                <a:lnTo>
                  <a:pt x="1321515" y="1287876"/>
                </a:lnTo>
                <a:lnTo>
                  <a:pt x="0" y="1287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5892" y="393216"/>
            <a:ext cx="18588290" cy="310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0924" b="1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 HEALTHCARE PROVIDER FRAUD DETECTION  USING MACHINE LEARNING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505" y="5796921"/>
            <a:ext cx="5254305" cy="325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Brought to you by:</a:t>
            </a:r>
          </a:p>
          <a:p>
            <a:pPr algn="ctr">
              <a:lnSpc>
                <a:spcPts val="5180"/>
              </a:lnSpc>
            </a:pPr>
            <a:r>
              <a:rPr lang="en-US" sz="37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Karim Wafa</a:t>
            </a:r>
          </a:p>
          <a:p>
            <a:pPr algn="ctr">
              <a:lnSpc>
                <a:spcPts val="5180"/>
              </a:lnSpc>
            </a:pPr>
            <a:r>
              <a:rPr lang="en-US" sz="37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Abdelrahman Nazmy</a:t>
            </a:r>
          </a:p>
          <a:p>
            <a:pPr algn="ctr">
              <a:lnSpc>
                <a:spcPts val="5180"/>
              </a:lnSpc>
            </a:pPr>
            <a:r>
              <a:rPr lang="en-US" sz="37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Ammar Maged</a:t>
            </a:r>
          </a:p>
          <a:p>
            <a:pPr algn="ctr">
              <a:lnSpc>
                <a:spcPts val="5180"/>
              </a:lnSpc>
            </a:pPr>
            <a:r>
              <a:rPr lang="en-US" sz="37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Omar Darwish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5892" y="3314574"/>
            <a:ext cx="12839384" cy="94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25"/>
              </a:lnSpc>
              <a:spcBef>
                <a:spcPct val="0"/>
              </a:spcBef>
            </a:pPr>
            <a:r>
              <a:rPr lang="en-US" sz="5925" b="1" u="none" strike="noStrike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CLAIMS, BENEFICIARIES, PROVIDER BEHAVIOR &amp; PREDICTIVE MODELING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97949" y="9258300"/>
            <a:ext cx="19883899" cy="1271812"/>
            <a:chOff x="0" y="0"/>
            <a:chExt cx="5236912" cy="3349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6912" cy="334963"/>
            </a:xfrm>
            <a:custGeom>
              <a:avLst/>
              <a:gdLst/>
              <a:ahLst/>
              <a:cxnLst/>
              <a:rect l="l" t="t" r="r" b="b"/>
              <a:pathLst>
                <a:path w="5236912" h="334963">
                  <a:moveTo>
                    <a:pt x="0" y="0"/>
                  </a:moveTo>
                  <a:lnTo>
                    <a:pt x="5236912" y="0"/>
                  </a:lnTo>
                  <a:lnTo>
                    <a:pt x="5236912" y="334963"/>
                  </a:lnTo>
                  <a:lnTo>
                    <a:pt x="0" y="334963"/>
                  </a:ln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36912" cy="373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8198"/>
            <a:ext cx="4770085" cy="669965"/>
            <a:chOff x="0" y="0"/>
            <a:chExt cx="289353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93530" cy="406400"/>
            </a:xfrm>
            <a:custGeom>
              <a:avLst/>
              <a:gdLst/>
              <a:ahLst/>
              <a:cxnLst/>
              <a:rect l="l" t="t" r="r" b="b"/>
              <a:pathLst>
                <a:path w="2893530" h="406400">
                  <a:moveTo>
                    <a:pt x="2690330" y="0"/>
                  </a:moveTo>
                  <a:cubicBezTo>
                    <a:pt x="2802554" y="0"/>
                    <a:pt x="2893530" y="90976"/>
                    <a:pt x="2893530" y="203200"/>
                  </a:cubicBezTo>
                  <a:cubicBezTo>
                    <a:pt x="2893530" y="315424"/>
                    <a:pt x="2802554" y="406400"/>
                    <a:pt x="269033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9353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80095" y="657758"/>
            <a:ext cx="381869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Handling Class Imbalance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748" y="1647726"/>
            <a:ext cx="8799769" cy="57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4799"/>
              </a:lnSpc>
              <a:buFont typeface="Arial"/>
              <a:buChar char="•"/>
            </a:pPr>
            <a:r>
              <a:rPr lang="en-US" sz="3199" b="1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 = only 10% → strong imbalance.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1842088" y="1198163"/>
            <a:ext cx="10511662" cy="2221613"/>
            <a:chOff x="0" y="0"/>
            <a:chExt cx="14015549" cy="2962151"/>
          </a:xfrm>
        </p:grpSpPr>
        <p:sp>
          <p:nvSpPr>
            <p:cNvPr id="12" name="TextBox 12"/>
            <p:cNvSpPr txBox="1"/>
            <p:nvPr/>
          </p:nvSpPr>
          <p:spPr>
            <a:xfrm>
              <a:off x="3513803" y="2076450"/>
              <a:ext cx="10501746" cy="885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029"/>
                </a:lnSpc>
                <a:spcBef>
                  <a:spcPct val="0"/>
                </a:spcBef>
              </a:pPr>
              <a:r>
                <a:rPr lang="en-US" sz="4685" b="1" u="none" strike="noStrike">
                  <a:solidFill>
                    <a:srgbClr val="D6FF3F"/>
                  </a:solidFill>
                  <a:latin typeface="Akzidenz-Grotesk Bold"/>
                  <a:ea typeface="Akzidenz-Grotesk Bold"/>
                  <a:cs typeface="Akzidenz-Grotesk Bold"/>
                  <a:sym typeface="Akzidenz-Grotesk Bold"/>
                </a:rPr>
                <a:t>OUR STRATEGY: SMOTE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2681587" cy="885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2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2055" y="3486451"/>
            <a:ext cx="6433738" cy="325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3055" lvl="1">
              <a:lnSpc>
                <a:spcPts val="4349"/>
              </a:lnSpc>
            </a:pPr>
            <a:endParaRPr lang="en-US" sz="2850" dirty="0">
              <a:solidFill>
                <a:srgbClr val="EDEDED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25475" lvl="1" indent="-312420" algn="l">
              <a:lnSpc>
                <a:spcPts val="4349"/>
              </a:lnSpc>
              <a:buFont typeface="Arial"/>
              <a:buChar char="•"/>
            </a:pPr>
            <a:r>
              <a:rPr lang="en-US" sz="2850" dirty="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Generates synthetic minority samples</a:t>
            </a:r>
            <a:endParaRPr lang="en-US" sz="2850" dirty="0">
              <a:solidFill>
                <a:srgbClr val="EDEDED"/>
              </a:solidFill>
              <a:latin typeface="Open Sauce"/>
              <a:ea typeface="Open Sauce"/>
              <a:cs typeface="Open Sauce"/>
            </a:endParaRPr>
          </a:p>
          <a:p>
            <a:pPr marL="625475" lvl="1" indent="-312420" algn="l">
              <a:lnSpc>
                <a:spcPts val="4349"/>
              </a:lnSpc>
              <a:buFont typeface="Arial"/>
              <a:buChar char="•"/>
            </a:pPr>
            <a:r>
              <a:rPr lang="en-US" sz="2850" dirty="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Improves Recall (catch more fraud)</a:t>
            </a:r>
            <a:endParaRPr lang="en-US" sz="2850" dirty="0">
              <a:solidFill>
                <a:srgbClr val="EDEDED"/>
              </a:solidFill>
              <a:latin typeface="Open Sauce"/>
              <a:ea typeface="Open Sauce"/>
              <a:cs typeface="Open Sauce"/>
            </a:endParaRPr>
          </a:p>
          <a:p>
            <a:pPr marL="0" lvl="0" indent="0" algn="l">
              <a:lnSpc>
                <a:spcPts val="4349"/>
              </a:lnSpc>
              <a:spcBef>
                <a:spcPct val="0"/>
              </a:spcBef>
            </a:pPr>
            <a:endParaRPr lang="en-US" sz="2899">
              <a:solidFill>
                <a:srgbClr val="EDEDED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51496" y="5658152"/>
            <a:ext cx="7330185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Higher recall → lower precision</a:t>
            </a:r>
          </a:p>
          <a:p>
            <a:pPr marL="0" lvl="0" indent="0" algn="l">
              <a:lnSpc>
                <a:spcPts val="4349"/>
              </a:lnSpc>
              <a:spcBef>
                <a:spcPct val="0"/>
              </a:spcBef>
            </a:pPr>
            <a:r>
              <a:rPr lang="en-US" sz="28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 (better to audit more than miss fraud)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7280" y="6825982"/>
            <a:ext cx="368936" cy="246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947"/>
              </a:lnSpc>
              <a:spcBef>
                <a:spcPct val="0"/>
              </a:spcBef>
            </a:pPr>
            <a:r>
              <a:rPr lang="en-US" sz="1622" b="1">
                <a:solidFill>
                  <a:srgbClr val="29292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86167" y="4855511"/>
            <a:ext cx="7521222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Trade-off (acceptable):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4157185" cy="669965"/>
            <a:chOff x="0" y="0"/>
            <a:chExt cx="252174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1745" cy="406400"/>
            </a:xfrm>
            <a:custGeom>
              <a:avLst/>
              <a:gdLst/>
              <a:ahLst/>
              <a:cxnLst/>
              <a:rect l="l" t="t" r="r" b="b"/>
              <a:pathLst>
                <a:path w="2521745" h="406400">
                  <a:moveTo>
                    <a:pt x="2318545" y="0"/>
                  </a:moveTo>
                  <a:cubicBezTo>
                    <a:pt x="2430769" y="0"/>
                    <a:pt x="2521745" y="90976"/>
                    <a:pt x="2521745" y="203200"/>
                  </a:cubicBezTo>
                  <a:cubicBezTo>
                    <a:pt x="2521745" y="315424"/>
                    <a:pt x="2430769" y="406400"/>
                    <a:pt x="231854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29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2174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06848" y="1028700"/>
            <a:ext cx="3832856" cy="4114800"/>
          </a:xfrm>
          <a:custGeom>
            <a:avLst/>
            <a:gdLst/>
            <a:ahLst/>
            <a:cxnLst/>
            <a:rect l="l" t="t" r="r" b="b"/>
            <a:pathLst>
              <a:path w="3832856" h="4114800">
                <a:moveTo>
                  <a:pt x="0" y="0"/>
                </a:moveTo>
                <a:lnTo>
                  <a:pt x="3832856" y="0"/>
                </a:lnTo>
                <a:lnTo>
                  <a:pt x="38328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80095" y="657758"/>
            <a:ext cx="341941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Algorithm Selection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5852" y="2256675"/>
            <a:ext cx="9147318" cy="1992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3811" b="1">
                <a:solidFill>
                  <a:srgbClr val="29292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evaluated five algorithms against the project's core constraints:</a:t>
            </a:r>
          </a:p>
          <a:p>
            <a:pPr algn="l">
              <a:lnSpc>
                <a:spcPts val="5336"/>
              </a:lnSpc>
            </a:pPr>
            <a:endParaRPr lang="en-US" sz="3811" b="1">
              <a:solidFill>
                <a:srgbClr val="29292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7564" y="4064426"/>
            <a:ext cx="12843898" cy="3703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129" lvl="1" indent="-324564" algn="l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292929"/>
                </a:solidFill>
                <a:latin typeface="Canva Sans"/>
                <a:ea typeface="Canva Sans"/>
                <a:cs typeface="Canva Sans"/>
                <a:sym typeface="Canva Sans"/>
              </a:rPr>
              <a:t>Interpretability: Crucial for explaining audit triggers to investigators.</a:t>
            </a:r>
          </a:p>
          <a:p>
            <a:pPr marL="649129" lvl="1" indent="-324564" algn="l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292929"/>
                </a:solidFill>
                <a:latin typeface="Canva Sans"/>
                <a:ea typeface="Canva Sans"/>
                <a:cs typeface="Canva Sans"/>
                <a:sym typeface="Canva Sans"/>
              </a:rPr>
              <a:t>Computational Feasibility: Must scale to thousands of providers.</a:t>
            </a:r>
          </a:p>
          <a:p>
            <a:pPr marL="649129" lvl="1" indent="-324564" algn="l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292929"/>
                </a:solidFill>
                <a:latin typeface="Canva Sans"/>
                <a:ea typeface="Canva Sans"/>
                <a:cs typeface="Canva Sans"/>
                <a:sym typeface="Canva Sans"/>
              </a:rPr>
              <a:t>Robustness to Imbalance: Must detect the ~10% fraud minority without bias.</a:t>
            </a:r>
          </a:p>
          <a:p>
            <a:pPr marL="649129" lvl="1" indent="-324564" algn="l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292929"/>
                </a:solidFill>
                <a:latin typeface="Canva Sans"/>
                <a:ea typeface="Canva Sans"/>
                <a:cs typeface="Canva Sans"/>
                <a:sym typeface="Canva Sans"/>
              </a:rPr>
              <a:t>Suitability for Mixed Data: Must handle financial (continuous) and flag (categorical) data.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7679" y="171125"/>
            <a:ext cx="4235828" cy="669965"/>
            <a:chOff x="0" y="0"/>
            <a:chExt cx="256945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450" cy="406400"/>
            </a:xfrm>
            <a:custGeom>
              <a:avLst/>
              <a:gdLst/>
              <a:ahLst/>
              <a:cxnLst/>
              <a:rect l="l" t="t" r="r" b="b"/>
              <a:pathLst>
                <a:path w="2569450" h="406400">
                  <a:moveTo>
                    <a:pt x="2366250" y="0"/>
                  </a:moveTo>
                  <a:cubicBezTo>
                    <a:pt x="2478474" y="0"/>
                    <a:pt x="2569450" y="90976"/>
                    <a:pt x="2569450" y="203200"/>
                  </a:cubicBezTo>
                  <a:cubicBezTo>
                    <a:pt x="2569450" y="315424"/>
                    <a:pt x="2478474" y="406400"/>
                    <a:pt x="236625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45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88325" y="333056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4"/>
                </a:lnTo>
                <a:lnTo>
                  <a:pt x="0" y="34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369075" y="300685"/>
            <a:ext cx="328443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Table of comaprison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8831" y="1009166"/>
            <a:ext cx="17285538" cy="7670185"/>
            <a:chOff x="0" y="0"/>
            <a:chExt cx="4412765" cy="20201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12765" cy="2020131"/>
            </a:xfrm>
            <a:custGeom>
              <a:avLst/>
              <a:gdLst/>
              <a:ahLst/>
              <a:cxnLst/>
              <a:rect l="l" t="t" r="r" b="b"/>
              <a:pathLst>
                <a:path w="4412765" h="2020131">
                  <a:moveTo>
                    <a:pt x="16635" y="0"/>
                  </a:moveTo>
                  <a:lnTo>
                    <a:pt x="4396130" y="0"/>
                  </a:lnTo>
                  <a:cubicBezTo>
                    <a:pt x="4405317" y="0"/>
                    <a:pt x="4412765" y="7448"/>
                    <a:pt x="4412765" y="16635"/>
                  </a:cubicBezTo>
                  <a:lnTo>
                    <a:pt x="4412765" y="2003496"/>
                  </a:lnTo>
                  <a:cubicBezTo>
                    <a:pt x="4412765" y="2007908"/>
                    <a:pt x="4411012" y="2012139"/>
                    <a:pt x="4407893" y="2015259"/>
                  </a:cubicBezTo>
                  <a:cubicBezTo>
                    <a:pt x="4404773" y="2018378"/>
                    <a:pt x="4400542" y="2020131"/>
                    <a:pt x="4396130" y="2020131"/>
                  </a:cubicBezTo>
                  <a:lnTo>
                    <a:pt x="16635" y="2020131"/>
                  </a:lnTo>
                  <a:cubicBezTo>
                    <a:pt x="7448" y="2020131"/>
                    <a:pt x="0" y="2012683"/>
                    <a:pt x="0" y="2003496"/>
                  </a:cubicBezTo>
                  <a:lnTo>
                    <a:pt x="0" y="16635"/>
                  </a:lnTo>
                  <a:cubicBezTo>
                    <a:pt x="0" y="7448"/>
                    <a:pt x="7448" y="0"/>
                    <a:pt x="16635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12765" cy="2058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27690" y="2102434"/>
            <a:ext cx="11099960" cy="6596452"/>
            <a:chOff x="0" y="0"/>
            <a:chExt cx="2923446" cy="2020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23446" cy="2020131"/>
            </a:xfrm>
            <a:custGeom>
              <a:avLst/>
              <a:gdLst/>
              <a:ahLst/>
              <a:cxnLst/>
              <a:rect l="l" t="t" r="r" b="b"/>
              <a:pathLst>
                <a:path w="2923446" h="2020131">
                  <a:moveTo>
                    <a:pt x="25109" y="0"/>
                  </a:moveTo>
                  <a:lnTo>
                    <a:pt x="2898337" y="0"/>
                  </a:lnTo>
                  <a:cubicBezTo>
                    <a:pt x="2912204" y="0"/>
                    <a:pt x="2923446" y="11242"/>
                    <a:pt x="2923446" y="25109"/>
                  </a:cubicBezTo>
                  <a:lnTo>
                    <a:pt x="2923446" y="1995022"/>
                  </a:lnTo>
                  <a:cubicBezTo>
                    <a:pt x="2923446" y="2001681"/>
                    <a:pt x="2920801" y="2008068"/>
                    <a:pt x="2916092" y="2012777"/>
                  </a:cubicBezTo>
                  <a:cubicBezTo>
                    <a:pt x="2911383" y="2017486"/>
                    <a:pt x="2904997" y="2020131"/>
                    <a:pt x="2898337" y="2020131"/>
                  </a:cubicBezTo>
                  <a:lnTo>
                    <a:pt x="25109" y="2020131"/>
                  </a:lnTo>
                  <a:cubicBezTo>
                    <a:pt x="11242" y="2020131"/>
                    <a:pt x="0" y="2008889"/>
                    <a:pt x="0" y="1995022"/>
                  </a:cubicBezTo>
                  <a:lnTo>
                    <a:pt x="0" y="25109"/>
                  </a:lnTo>
                  <a:cubicBezTo>
                    <a:pt x="0" y="18450"/>
                    <a:pt x="2645" y="12063"/>
                    <a:pt x="7354" y="7354"/>
                  </a:cubicBezTo>
                  <a:cubicBezTo>
                    <a:pt x="12063" y="2645"/>
                    <a:pt x="18450" y="0"/>
                    <a:pt x="2510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23446" cy="2058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79220" y="2102433"/>
            <a:ext cx="12234008" cy="6600333"/>
            <a:chOff x="0" y="0"/>
            <a:chExt cx="3046199" cy="2020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46199" cy="2020131"/>
            </a:xfrm>
            <a:custGeom>
              <a:avLst/>
              <a:gdLst/>
              <a:ahLst/>
              <a:cxnLst/>
              <a:rect l="l" t="t" r="r" b="b"/>
              <a:pathLst>
                <a:path w="3046199" h="2020131">
                  <a:moveTo>
                    <a:pt x="24097" y="0"/>
                  </a:moveTo>
                  <a:lnTo>
                    <a:pt x="3022102" y="0"/>
                  </a:lnTo>
                  <a:cubicBezTo>
                    <a:pt x="3035410" y="0"/>
                    <a:pt x="3046199" y="10789"/>
                    <a:pt x="3046199" y="24097"/>
                  </a:cubicBezTo>
                  <a:lnTo>
                    <a:pt x="3046199" y="1996034"/>
                  </a:lnTo>
                  <a:cubicBezTo>
                    <a:pt x="3046199" y="2002425"/>
                    <a:pt x="3043660" y="2008554"/>
                    <a:pt x="3039141" y="2013073"/>
                  </a:cubicBezTo>
                  <a:cubicBezTo>
                    <a:pt x="3034622" y="2017592"/>
                    <a:pt x="3028493" y="2020131"/>
                    <a:pt x="3022102" y="2020131"/>
                  </a:cubicBezTo>
                  <a:lnTo>
                    <a:pt x="24097" y="2020131"/>
                  </a:lnTo>
                  <a:cubicBezTo>
                    <a:pt x="10789" y="2020131"/>
                    <a:pt x="0" y="2009342"/>
                    <a:pt x="0" y="1996034"/>
                  </a:cubicBezTo>
                  <a:lnTo>
                    <a:pt x="0" y="24097"/>
                  </a:lnTo>
                  <a:cubicBezTo>
                    <a:pt x="0" y="17706"/>
                    <a:pt x="2539" y="11577"/>
                    <a:pt x="7058" y="7058"/>
                  </a:cubicBezTo>
                  <a:cubicBezTo>
                    <a:pt x="11577" y="2539"/>
                    <a:pt x="17706" y="0"/>
                    <a:pt x="24097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046199" cy="2058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6773" y="2200911"/>
            <a:ext cx="4047173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800" y="1028700"/>
            <a:ext cx="388620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77670" y="1198817"/>
            <a:ext cx="3184686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Mixed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30584" y="1198817"/>
            <a:ext cx="2795905" cy="738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Imbalance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61175" y="1198816"/>
            <a:ext cx="4383825" cy="738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Interpretability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77670" y="2324100"/>
            <a:ext cx="2614422" cy="110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6"/>
              </a:lnSpc>
            </a:pPr>
            <a:r>
              <a:rPr lang="en-US" sz="320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Low(Needs Scaling)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61999" y="3697861"/>
            <a:ext cx="352960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 (Needs Scaling)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65782" y="5257614"/>
            <a:ext cx="1503673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58607" y="2624727"/>
            <a:ext cx="2716207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Low(Biased)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48968" y="3856299"/>
            <a:ext cx="985832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26826" y="5256385"/>
            <a:ext cx="2820341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Low(Overfits)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75050" y="6335508"/>
            <a:ext cx="192389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Very High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24011" y="7971069"/>
            <a:ext cx="1385398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189414" y="2597828"/>
            <a:ext cx="3366056" cy="99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2"/>
              </a:lnSpc>
            </a:pPr>
            <a:r>
              <a:rPr lang="en-US" sz="2887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 (Coefficients)</a:t>
            </a:r>
          </a:p>
          <a:p>
            <a:pPr algn="ctr">
              <a:lnSpc>
                <a:spcPts val="4042"/>
              </a:lnSpc>
            </a:pPr>
            <a:endParaRPr lang="en-US" sz="2887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323303" y="3711734"/>
            <a:ext cx="3022441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Low(Black Box)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66684" y="5254264"/>
            <a:ext cx="2411515" cy="5387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High(Rules)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03238" y="6496907"/>
            <a:ext cx="3133754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Low(Complex)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08891" y="7990349"/>
            <a:ext cx="4088391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Medium (Feat. Imp.)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33600" y="3848100"/>
            <a:ext cx="1634757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SVM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21099" y="5258486"/>
            <a:ext cx="3352690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 Trees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58513" y="6515100"/>
            <a:ext cx="4359626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Gradient Boosting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6485" y="7886700"/>
            <a:ext cx="3658158" cy="580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 Forest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552824" y="6590911"/>
            <a:ext cx="1264113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87905" y="7909180"/>
            <a:ext cx="1503673" cy="1115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</a:t>
            </a:r>
          </a:p>
          <a:p>
            <a:pPr algn="ctr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73CEEF-61D8-94DD-4DD5-99CC8FB84013}"/>
              </a:ext>
            </a:extLst>
          </p:cNvPr>
          <p:cNvSpPr txBox="1"/>
          <p:nvPr/>
        </p:nvSpPr>
        <p:spPr>
          <a:xfrm>
            <a:off x="417679" y="8814745"/>
            <a:ext cx="1773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Based on a theoretical assessment of healthcare fraud characteristics, we </a:t>
            </a:r>
            <a:r>
              <a:rPr lang="en-US" sz="3600" b="1" dirty="0">
                <a:solidFill>
                  <a:schemeClr val="bg1"/>
                </a:solidFill>
              </a:rPr>
              <a:t>hypothesized</a:t>
            </a:r>
            <a:r>
              <a:rPr lang="en-US" sz="3600" dirty="0">
                <a:solidFill>
                  <a:schemeClr val="bg1"/>
                </a:solidFill>
              </a:rPr>
              <a:t> that </a:t>
            </a:r>
            <a:r>
              <a:rPr lang="en-US" sz="3600" b="1" dirty="0">
                <a:solidFill>
                  <a:schemeClr val="bg1"/>
                </a:solidFill>
              </a:rPr>
              <a:t>Random Forest</a:t>
            </a:r>
            <a:r>
              <a:rPr lang="en-US" sz="3600" dirty="0">
                <a:solidFill>
                  <a:schemeClr val="bg1"/>
                </a:solidFill>
              </a:rPr>
              <a:t> would serve as the optimal primary model for this pipeline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338" y="506108"/>
            <a:ext cx="5300697" cy="669965"/>
            <a:chOff x="0" y="0"/>
            <a:chExt cx="321539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5398" cy="406400"/>
            </a:xfrm>
            <a:custGeom>
              <a:avLst/>
              <a:gdLst/>
              <a:ahLst/>
              <a:cxnLst/>
              <a:rect l="l" t="t" r="r" b="b"/>
              <a:pathLst>
                <a:path w="3215398" h="406400">
                  <a:moveTo>
                    <a:pt x="3012198" y="0"/>
                  </a:moveTo>
                  <a:cubicBezTo>
                    <a:pt x="3124422" y="0"/>
                    <a:pt x="3215398" y="90976"/>
                    <a:pt x="3215398" y="203200"/>
                  </a:cubicBezTo>
                  <a:cubicBezTo>
                    <a:pt x="3215398" y="315424"/>
                    <a:pt x="3124422" y="406400"/>
                    <a:pt x="30121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153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8513" y="66803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4" y="0"/>
                </a:lnTo>
                <a:lnTo>
                  <a:pt x="340374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9045" y="635667"/>
            <a:ext cx="473925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Model Comparison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422DA7-C235-586D-8128-5B3C5B749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901589"/>
              </p:ext>
            </p:extLst>
          </p:nvPr>
        </p:nvGraphicFramePr>
        <p:xfrm>
          <a:off x="583338" y="1804092"/>
          <a:ext cx="17018862" cy="7166667"/>
        </p:xfrm>
        <a:graphic>
          <a:graphicData uri="http://schemas.openxmlformats.org/drawingml/2006/table">
            <a:tbl>
              <a:tblPr/>
              <a:tblGrid>
                <a:gridCol w="2836477">
                  <a:extLst>
                    <a:ext uri="{9D8B030D-6E8A-4147-A177-3AD203B41FA5}">
                      <a16:colId xmlns:a16="http://schemas.microsoft.com/office/drawing/2014/main" val="3148134441"/>
                    </a:ext>
                  </a:extLst>
                </a:gridCol>
                <a:gridCol w="2836477">
                  <a:extLst>
                    <a:ext uri="{9D8B030D-6E8A-4147-A177-3AD203B41FA5}">
                      <a16:colId xmlns:a16="http://schemas.microsoft.com/office/drawing/2014/main" val="2964067121"/>
                    </a:ext>
                  </a:extLst>
                </a:gridCol>
                <a:gridCol w="2836477">
                  <a:extLst>
                    <a:ext uri="{9D8B030D-6E8A-4147-A177-3AD203B41FA5}">
                      <a16:colId xmlns:a16="http://schemas.microsoft.com/office/drawing/2014/main" val="566636194"/>
                    </a:ext>
                  </a:extLst>
                </a:gridCol>
                <a:gridCol w="2836477">
                  <a:extLst>
                    <a:ext uri="{9D8B030D-6E8A-4147-A177-3AD203B41FA5}">
                      <a16:colId xmlns:a16="http://schemas.microsoft.com/office/drawing/2014/main" val="4286022137"/>
                    </a:ext>
                  </a:extLst>
                </a:gridCol>
                <a:gridCol w="2836477">
                  <a:extLst>
                    <a:ext uri="{9D8B030D-6E8A-4147-A177-3AD203B41FA5}">
                      <a16:colId xmlns:a16="http://schemas.microsoft.com/office/drawing/2014/main" val="3507924232"/>
                    </a:ext>
                  </a:extLst>
                </a:gridCol>
                <a:gridCol w="2836477">
                  <a:extLst>
                    <a:ext uri="{9D8B030D-6E8A-4147-A177-3AD203B41FA5}">
                      <a16:colId xmlns:a16="http://schemas.microsoft.com/office/drawing/2014/main" val="3400217205"/>
                    </a:ext>
                  </a:extLst>
                </a:gridCol>
              </a:tblGrid>
              <a:tr h="8887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Model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Precision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Recall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F1-Score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ROC-AUC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PR-AUC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804539"/>
                  </a:ext>
                </a:extLst>
              </a:tr>
              <a:tr h="15694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Logistic Regression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0.465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0.851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0.601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0.957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0.757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90848"/>
                  </a:ext>
                </a:extLst>
              </a:tr>
              <a:tr h="15694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Random Forest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0.483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0.723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0.579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0.946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0.709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014732"/>
                  </a:ext>
                </a:extLst>
              </a:tr>
              <a:tr h="15694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Decision Tree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0.389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0.733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0.509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0.826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0.481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070449"/>
                  </a:ext>
                </a:extLst>
              </a:tr>
              <a:tr h="15694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Gradient Boosting</a:t>
                      </a:r>
                      <a:endParaRPr lang="en-US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0.458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0.712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0.558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0.928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0.661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1024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A76B89-46E5-1B88-779E-D36DD0155C82}"/>
              </a:ext>
            </a:extLst>
          </p:cNvPr>
          <p:cNvSpPr txBox="1"/>
          <p:nvPr/>
        </p:nvSpPr>
        <p:spPr>
          <a:xfrm>
            <a:off x="1134074" y="9156598"/>
            <a:ext cx="1383990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,Sans-Serif"/>
              <a:buChar char="•"/>
            </a:pPr>
            <a:r>
              <a:rPr lang="en-US" sz="32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According to these results of this comparison the </a:t>
            </a:r>
            <a:r>
              <a:rPr lang="en-US" sz="32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hypothesis rejected</a:t>
            </a:r>
            <a:r>
              <a:rPr lang="en-US" sz="32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 and </a:t>
            </a:r>
            <a:r>
              <a:rPr lang="en-US" sz="3200" b="1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logistic regression</a:t>
            </a:r>
            <a:r>
              <a:rPr lang="en-US" sz="3200" dirty="0">
                <a:solidFill>
                  <a:schemeClr val="bg1"/>
                </a:solidFill>
                <a:latin typeface="Arial"/>
                <a:ea typeface="Calibri"/>
                <a:cs typeface="Arial"/>
              </a:rPr>
              <a:t> is chosen as our best model.</a:t>
            </a:r>
            <a:endParaRPr lang="en-US" sz="32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338" y="506108"/>
            <a:ext cx="5300697" cy="669965"/>
            <a:chOff x="0" y="0"/>
            <a:chExt cx="321539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5398" cy="406400"/>
            </a:xfrm>
            <a:custGeom>
              <a:avLst/>
              <a:gdLst/>
              <a:ahLst/>
              <a:cxnLst/>
              <a:rect l="l" t="t" r="r" b="b"/>
              <a:pathLst>
                <a:path w="3215398" h="406400">
                  <a:moveTo>
                    <a:pt x="3012198" y="0"/>
                  </a:moveTo>
                  <a:cubicBezTo>
                    <a:pt x="3124422" y="0"/>
                    <a:pt x="3215398" y="90976"/>
                    <a:pt x="3215398" y="203200"/>
                  </a:cubicBezTo>
                  <a:cubicBezTo>
                    <a:pt x="3215398" y="315424"/>
                    <a:pt x="3124422" y="406400"/>
                    <a:pt x="301219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1539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8513" y="66803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4" y="0"/>
                </a:lnTo>
                <a:lnTo>
                  <a:pt x="340374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09045" y="635667"/>
            <a:ext cx="473925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Model Comparison 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8512" y="1281554"/>
            <a:ext cx="11866887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Champion Model: Logistic Regression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676400" y="2131635"/>
            <a:ext cx="125329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Evaluated on 1,082 unseen providers.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CB7906-C1A4-A2F8-6A7A-DF2C732E8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88636"/>
              </p:ext>
            </p:extLst>
          </p:nvPr>
        </p:nvGraphicFramePr>
        <p:xfrm>
          <a:off x="935359" y="2741843"/>
          <a:ext cx="15266262" cy="7138857"/>
        </p:xfrm>
        <a:graphic>
          <a:graphicData uri="http://schemas.openxmlformats.org/drawingml/2006/table">
            <a:tbl>
              <a:tblPr/>
              <a:tblGrid>
                <a:gridCol w="5088754">
                  <a:extLst>
                    <a:ext uri="{9D8B030D-6E8A-4147-A177-3AD203B41FA5}">
                      <a16:colId xmlns:a16="http://schemas.microsoft.com/office/drawing/2014/main" val="13520781"/>
                    </a:ext>
                  </a:extLst>
                </a:gridCol>
                <a:gridCol w="5088754">
                  <a:extLst>
                    <a:ext uri="{9D8B030D-6E8A-4147-A177-3AD203B41FA5}">
                      <a16:colId xmlns:a16="http://schemas.microsoft.com/office/drawing/2014/main" val="2119530101"/>
                    </a:ext>
                  </a:extLst>
                </a:gridCol>
                <a:gridCol w="5088754">
                  <a:extLst>
                    <a:ext uri="{9D8B030D-6E8A-4147-A177-3AD203B41FA5}">
                      <a16:colId xmlns:a16="http://schemas.microsoft.com/office/drawing/2014/main" val="3718787662"/>
                    </a:ext>
                  </a:extLst>
                </a:gridCol>
              </a:tblGrid>
              <a:tr h="5321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Metric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Score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Interpretation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470229"/>
                  </a:ext>
                </a:extLst>
              </a:tr>
              <a:tr h="13324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Recall (Sensitivity)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85.15%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Primary KPI.</a:t>
                      </a:r>
                      <a:r>
                        <a:rPr lang="en-US" sz="2800"/>
                        <a:t> Successfully identified </a:t>
                      </a:r>
                      <a:r>
                        <a:rPr lang="en-US" sz="2800" b="1"/>
                        <a:t>86 out of 101</a:t>
                      </a:r>
                      <a:r>
                        <a:rPr lang="en-US" sz="2800"/>
                        <a:t> fraudulent providers.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87737"/>
                  </a:ext>
                </a:extLst>
              </a:tr>
              <a:tr h="21327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Precision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46.49%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For every 100 flagged providers, ~46 are truly fraudulent. Acceptable trade-off to maximize Recall.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550045"/>
                  </a:ext>
                </a:extLst>
              </a:tr>
              <a:tr h="173259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ROC-AUC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0.9569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Excellent ability to rank fraudulent providers higher than legitimate ones.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73497"/>
                  </a:ext>
                </a:extLst>
              </a:tr>
              <a:tr h="133245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/>
                        <a:t>F1-Score</a:t>
                      </a:r>
                      <a:endParaRPr lang="en-US" sz="2800"/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/>
                        <a:t>0.6014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Strong balance between Precision and Recall for an imbalanced dataset.</a:t>
                      </a:r>
                    </a:p>
                  </a:txBody>
                  <a:tcPr marL="90519" marR="90519" marT="45260" marB="452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45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5570664" cy="669965"/>
            <a:chOff x="0" y="0"/>
            <a:chExt cx="337916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9160" cy="406400"/>
            </a:xfrm>
            <a:custGeom>
              <a:avLst/>
              <a:gdLst/>
              <a:ahLst/>
              <a:cxnLst/>
              <a:rect l="l" t="t" r="r" b="b"/>
              <a:pathLst>
                <a:path w="3379160" h="406400">
                  <a:moveTo>
                    <a:pt x="3175960" y="0"/>
                  </a:moveTo>
                  <a:cubicBezTo>
                    <a:pt x="3288184" y="0"/>
                    <a:pt x="3379160" y="90976"/>
                    <a:pt x="3379160" y="203200"/>
                  </a:cubicBezTo>
                  <a:cubicBezTo>
                    <a:pt x="3379160" y="315424"/>
                    <a:pt x="3288184" y="406400"/>
                    <a:pt x="317596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7171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7916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911" y="1793801"/>
            <a:ext cx="16184138" cy="24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99"/>
              </a:lnSpc>
              <a:spcBef>
                <a:spcPct val="0"/>
              </a:spcBef>
            </a:pPr>
            <a:r>
              <a:rPr lang="en-US" sz="9999" b="1" spc="-359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HOW IS LOGESTIC REGRESSION BEST?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457613"/>
            <a:ext cx="4626616" cy="5467437"/>
            <a:chOff x="0" y="0"/>
            <a:chExt cx="1270563" cy="1501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0563" cy="1501469"/>
            </a:xfrm>
            <a:custGeom>
              <a:avLst/>
              <a:gdLst/>
              <a:ahLst/>
              <a:cxnLst/>
              <a:rect l="l" t="t" r="r" b="b"/>
              <a:pathLst>
                <a:path w="1270563" h="1501469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0692" y="4457613"/>
            <a:ext cx="4626616" cy="5467437"/>
            <a:chOff x="0" y="0"/>
            <a:chExt cx="1270563" cy="15014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0563" cy="1501469"/>
            </a:xfrm>
            <a:custGeom>
              <a:avLst/>
              <a:gdLst/>
              <a:ahLst/>
              <a:cxnLst/>
              <a:rect l="l" t="t" r="r" b="b"/>
              <a:pathLst>
                <a:path w="1270563" h="1501469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80095" y="657758"/>
            <a:ext cx="452927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Why Logistic Regression Won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632684" y="4457613"/>
            <a:ext cx="4626616" cy="5467437"/>
            <a:chOff x="0" y="0"/>
            <a:chExt cx="1270563" cy="150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0563" cy="1501469"/>
            </a:xfrm>
            <a:custGeom>
              <a:avLst/>
              <a:gdLst/>
              <a:ahLst/>
              <a:cxnLst/>
              <a:rect l="l" t="t" r="r" b="b"/>
              <a:pathLst>
                <a:path w="1270563" h="1501469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29292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55183" y="4809254"/>
            <a:ext cx="1203634" cy="12036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93318" y="812800"/>
                    <a:pt x="61015" y="799420"/>
                    <a:pt x="37197" y="775603"/>
                  </a:cubicBezTo>
                  <a:cubicBezTo>
                    <a:pt x="13380" y="751785"/>
                    <a:pt x="0" y="719482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11046" y="7443069"/>
            <a:ext cx="4261923" cy="1976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0612" lvl="1" indent="-230306" algn="l">
              <a:lnSpc>
                <a:spcPts val="3200"/>
              </a:lnSpc>
              <a:buFont typeface="Arial"/>
              <a:buChar char="•"/>
            </a:pPr>
            <a:r>
              <a:rPr lang="en-US" sz="2133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Found 86 out of 101 fraudulent providers</a:t>
            </a:r>
          </a:p>
          <a:p>
            <a:pPr marL="460612" lvl="1" indent="-230306" algn="l">
              <a:lnSpc>
                <a:spcPts val="3200"/>
              </a:lnSpc>
              <a:buFont typeface="Arial"/>
              <a:buChar char="•"/>
            </a:pPr>
            <a:r>
              <a:rPr lang="en-US" sz="2133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Best balance between false positives &amp; false negatives</a:t>
            </a:r>
          </a:p>
          <a:p>
            <a:pPr marL="0" lvl="0" indent="0" algn="l">
              <a:lnSpc>
                <a:spcPts val="3200"/>
              </a:lnSpc>
              <a:spcBef>
                <a:spcPct val="0"/>
              </a:spcBef>
            </a:pPr>
            <a:endParaRPr lang="en-US" sz="2133">
              <a:solidFill>
                <a:srgbClr val="EDEDED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550429" y="6178501"/>
            <a:ext cx="3585083" cy="1012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Highest Detection 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55183" y="8155539"/>
            <a:ext cx="3587006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Aggregation made fraud risk almost linear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52421" y="6178501"/>
            <a:ext cx="3585083" cy="151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Perfect fit for engineered 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43233" y="7521526"/>
            <a:ext cx="3587006" cy="202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Each coefficient explains risk direction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Supports legal &amp; audit processes</a:t>
            </a:r>
          </a:p>
          <a:p>
            <a:pPr marL="0" lvl="0" indent="0" algn="l">
              <a:lnSpc>
                <a:spcPts val="3299"/>
              </a:lnSpc>
              <a:spcBef>
                <a:spcPct val="0"/>
              </a:spcBef>
            </a:pPr>
            <a:endParaRPr lang="en-US" sz="2199">
              <a:solidFill>
                <a:srgbClr val="EDEDED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54412" y="6178501"/>
            <a:ext cx="3585083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EDED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Compliance &amp; Explainability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20893" y="5295900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548505" y="4809254"/>
            <a:ext cx="1203634" cy="120363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014215" y="5295900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3154412" y="4809254"/>
            <a:ext cx="1203634" cy="120363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620123" y="5295900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3755887" cy="669965"/>
            <a:chOff x="0" y="0"/>
            <a:chExt cx="227831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8318" cy="406400"/>
            </a:xfrm>
            <a:custGeom>
              <a:avLst/>
              <a:gdLst/>
              <a:ahLst/>
              <a:cxnLst/>
              <a:rect l="l" t="t" r="r" b="b"/>
              <a:pathLst>
                <a:path w="2278318" h="406400">
                  <a:moveTo>
                    <a:pt x="2075118" y="0"/>
                  </a:moveTo>
                  <a:cubicBezTo>
                    <a:pt x="2187342" y="0"/>
                    <a:pt x="2278318" y="90976"/>
                    <a:pt x="2278318" y="203200"/>
                  </a:cubicBezTo>
                  <a:cubicBezTo>
                    <a:pt x="2278318" y="315424"/>
                    <a:pt x="2187342" y="406400"/>
                    <a:pt x="20751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7831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06644" y="1230706"/>
            <a:ext cx="10978485" cy="3144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8800" b="1" u="none" strike="noStrike" spc="-31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STABILITY &amp; OVERFITTING CHECK: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6152" y="655955"/>
            <a:ext cx="389935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Evaluation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50322" y="4453039"/>
            <a:ext cx="4626616" cy="5467437"/>
            <a:chOff x="0" y="0"/>
            <a:chExt cx="1270563" cy="1501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0563" cy="1501469"/>
            </a:xfrm>
            <a:custGeom>
              <a:avLst/>
              <a:gdLst/>
              <a:ahLst/>
              <a:cxnLst/>
              <a:rect l="l" t="t" r="r" b="b"/>
              <a:pathLst>
                <a:path w="1270563" h="1501469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48394" y="4809254"/>
            <a:ext cx="1203634" cy="12036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82256" y="4453039"/>
            <a:ext cx="4626616" cy="5467437"/>
            <a:chOff x="0" y="0"/>
            <a:chExt cx="1270563" cy="150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0563" cy="1501469"/>
            </a:xfrm>
            <a:custGeom>
              <a:avLst/>
              <a:gdLst/>
              <a:ahLst/>
              <a:cxnLst/>
              <a:rect l="l" t="t" r="r" b="b"/>
              <a:pathLst>
                <a:path w="1270563" h="1501469">
                  <a:moveTo>
                    <a:pt x="60240" y="0"/>
                  </a:moveTo>
                  <a:lnTo>
                    <a:pt x="1210323" y="0"/>
                  </a:lnTo>
                  <a:cubicBezTo>
                    <a:pt x="1243592" y="0"/>
                    <a:pt x="1270563" y="26971"/>
                    <a:pt x="1270563" y="60240"/>
                  </a:cubicBezTo>
                  <a:lnTo>
                    <a:pt x="1270563" y="1441229"/>
                  </a:lnTo>
                  <a:cubicBezTo>
                    <a:pt x="1270563" y="1457206"/>
                    <a:pt x="1264216" y="1472528"/>
                    <a:pt x="1252919" y="1483826"/>
                  </a:cubicBezTo>
                  <a:cubicBezTo>
                    <a:pt x="1241622" y="1495123"/>
                    <a:pt x="1226299" y="1501469"/>
                    <a:pt x="1210323" y="1501469"/>
                  </a:cubicBezTo>
                  <a:lnTo>
                    <a:pt x="60240" y="1501469"/>
                  </a:lnTo>
                  <a:cubicBezTo>
                    <a:pt x="26971" y="1501469"/>
                    <a:pt x="0" y="1474499"/>
                    <a:pt x="0" y="1441229"/>
                  </a:cubicBezTo>
                  <a:lnTo>
                    <a:pt x="0" y="60240"/>
                  </a:lnTo>
                  <a:cubicBezTo>
                    <a:pt x="0" y="26971"/>
                    <a:pt x="26971" y="0"/>
                    <a:pt x="60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70563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519819" y="4809254"/>
            <a:ext cx="1203634" cy="12036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841217" y="5149134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07002" y="5149134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2419032" y="6006293"/>
            <a:ext cx="4089196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Cross-Validation (5-fold)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50322" y="7840979"/>
            <a:ext cx="4484688" cy="141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Recall: 0.8099 ± 0.04</a:t>
            </a:r>
          </a:p>
          <a:p>
            <a:pPr marL="582927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ROC-AUC: 0.9327 ± 0.01</a:t>
            </a:r>
          </a:p>
          <a:p>
            <a:pPr algn="ctr">
              <a:lnSpc>
                <a:spcPts val="3779"/>
              </a:lnSpc>
            </a:pPr>
            <a:endParaRPr lang="en-US" sz="26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450966" y="6306331"/>
            <a:ext cx="408919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Overfitting Check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50966" y="7840979"/>
            <a:ext cx="3952081" cy="141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Training Recall: 80%</a:t>
            </a:r>
          </a:p>
          <a:p>
            <a:pPr marL="582927" lvl="1" indent="-291463" algn="ctr">
              <a:lnSpc>
                <a:spcPts val="3779"/>
              </a:lnSpc>
              <a:buFont typeface="Arial"/>
              <a:buChar char="•"/>
            </a:pPr>
            <a:r>
              <a:rPr lang="en-US" sz="26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Recall: 85%</a:t>
            </a:r>
          </a:p>
          <a:p>
            <a:pPr algn="ctr">
              <a:lnSpc>
                <a:spcPts val="3779"/>
              </a:lnSpc>
            </a:pPr>
            <a:endParaRPr lang="en-US" sz="26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2085" y="-64914"/>
            <a:ext cx="19171402" cy="4384527"/>
            <a:chOff x="0" y="0"/>
            <a:chExt cx="5049258" cy="1154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9258" cy="1154772"/>
            </a:xfrm>
            <a:custGeom>
              <a:avLst/>
              <a:gdLst/>
              <a:ahLst/>
              <a:cxnLst/>
              <a:rect l="l" t="t" r="r" b="b"/>
              <a:pathLst>
                <a:path w="5049258" h="1154772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8198"/>
            <a:ext cx="3440926" cy="669965"/>
            <a:chOff x="0" y="0"/>
            <a:chExt cx="208726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7263" cy="406400"/>
            </a:xfrm>
            <a:custGeom>
              <a:avLst/>
              <a:gdLst/>
              <a:ahLst/>
              <a:cxnLst/>
              <a:rect l="l" t="t" r="r" b="b"/>
              <a:pathLst>
                <a:path w="2087263" h="406400">
                  <a:moveTo>
                    <a:pt x="1884063" y="0"/>
                  </a:moveTo>
                  <a:cubicBezTo>
                    <a:pt x="1996287" y="0"/>
                    <a:pt x="2087263" y="90976"/>
                    <a:pt x="2087263" y="203200"/>
                  </a:cubicBezTo>
                  <a:cubicBezTo>
                    <a:pt x="2087263" y="315424"/>
                    <a:pt x="1996287" y="406400"/>
                    <a:pt x="188406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7171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87263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77423" y="3379615"/>
            <a:ext cx="1859135" cy="1859135"/>
          </a:xfrm>
          <a:custGeom>
            <a:avLst/>
            <a:gdLst/>
            <a:ahLst/>
            <a:cxnLst/>
            <a:rect l="l" t="t" r="r" b="b"/>
            <a:pathLst>
              <a:path w="1859135" h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196948" y="987006"/>
            <a:ext cx="6393335" cy="24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99"/>
              </a:lnSpc>
              <a:spcBef>
                <a:spcPct val="0"/>
              </a:spcBef>
            </a:pPr>
            <a:r>
              <a:rPr lang="en-US" sz="9999" b="1" spc="-359">
                <a:solidFill>
                  <a:srgbClr val="17171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WITHOUT MODEL: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25090" y="663487"/>
            <a:ext cx="244453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Business Impact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70940" y="1669976"/>
            <a:ext cx="5190254" cy="1073004"/>
            <a:chOff x="0" y="0"/>
            <a:chExt cx="2022770" cy="4181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22770" cy="418176"/>
            </a:xfrm>
            <a:custGeom>
              <a:avLst/>
              <a:gdLst/>
              <a:ahLst/>
              <a:cxnLst/>
              <a:rect l="l" t="t" r="r" b="b"/>
              <a:pathLst>
                <a:path w="2022770" h="418176">
                  <a:moveTo>
                    <a:pt x="1819570" y="0"/>
                  </a:moveTo>
                  <a:cubicBezTo>
                    <a:pt x="1931794" y="0"/>
                    <a:pt x="2022770" y="93612"/>
                    <a:pt x="2022770" y="209088"/>
                  </a:cubicBezTo>
                  <a:cubicBezTo>
                    <a:pt x="2022770" y="324564"/>
                    <a:pt x="1931794" y="418176"/>
                    <a:pt x="1819570" y="418176"/>
                  </a:cubicBezTo>
                  <a:lnTo>
                    <a:pt x="203200" y="418176"/>
                  </a:lnTo>
                  <a:cubicBezTo>
                    <a:pt x="90976" y="418176"/>
                    <a:pt x="0" y="324564"/>
                    <a:pt x="0" y="209088"/>
                  </a:cubicBezTo>
                  <a:cubicBezTo>
                    <a:pt x="0" y="9361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9292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22770" cy="465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Using a standardized cost model: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22521" y="4742381"/>
            <a:ext cx="6393335" cy="24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99"/>
              </a:lnSpc>
              <a:spcBef>
                <a:spcPct val="0"/>
              </a:spcBef>
            </a:pPr>
            <a:r>
              <a:rPr lang="en-US" sz="9999" b="1" spc="-359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WITH OUR MODEL: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8892" y="2041624"/>
            <a:ext cx="430040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171717"/>
                </a:solidFill>
                <a:latin typeface="Canva Sans"/>
                <a:ea typeface="Canva Sans"/>
                <a:cs typeface="Canva Sans"/>
                <a:sym typeface="Canva Sans"/>
              </a:rPr>
              <a:t>Missed fraud = $10.1M loss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82196" y="6446633"/>
            <a:ext cx="8577104" cy="306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4" lvl="1" indent="-474982" algn="ctr">
              <a:lnSpc>
                <a:spcPts val="6160"/>
              </a:lnSpc>
              <a:buFont typeface="Arial"/>
              <a:buChar char="•"/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Audit cost: $185K</a:t>
            </a:r>
          </a:p>
          <a:p>
            <a:pPr marL="949964" lvl="1" indent="-474982" algn="ctr">
              <a:lnSpc>
                <a:spcPts val="6160"/>
              </a:lnSpc>
              <a:buFont typeface="Arial"/>
              <a:buChar char="•"/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Remaining fraud loss: $1.5M</a:t>
            </a:r>
          </a:p>
          <a:p>
            <a:pPr marL="949964" lvl="1" indent="-474982" algn="ctr">
              <a:lnSpc>
                <a:spcPts val="6160"/>
              </a:lnSpc>
              <a:buFont typeface="Arial"/>
              <a:buChar char="•"/>
            </a:pPr>
            <a:r>
              <a:rPr lang="en-US" sz="4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cost = $1.68M</a:t>
            </a:r>
          </a:p>
          <a:p>
            <a:pPr algn="ctr">
              <a:lnSpc>
                <a:spcPts val="5880"/>
              </a:lnSpc>
            </a:pPr>
            <a:endParaRPr lang="en-US" sz="44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-1274147" y="7947225"/>
            <a:ext cx="6393335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160"/>
              </a:lnSpc>
              <a:spcBef>
                <a:spcPct val="0"/>
              </a:spcBef>
            </a:pPr>
            <a:r>
              <a:rPr lang="en-US" sz="6000" b="1" spc="-21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NET SAVING: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7423" y="8720655"/>
            <a:ext cx="6640120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$8.4 Million saved (83% reduction)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3755887" cy="669965"/>
            <a:chOff x="0" y="0"/>
            <a:chExt cx="227831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8318" cy="406400"/>
            </a:xfrm>
            <a:custGeom>
              <a:avLst/>
              <a:gdLst/>
              <a:ahLst/>
              <a:cxnLst/>
              <a:rect l="l" t="t" r="r" b="b"/>
              <a:pathLst>
                <a:path w="2278318" h="406400">
                  <a:moveTo>
                    <a:pt x="2075118" y="0"/>
                  </a:moveTo>
                  <a:cubicBezTo>
                    <a:pt x="2187342" y="0"/>
                    <a:pt x="2278318" y="90976"/>
                    <a:pt x="2278318" y="203200"/>
                  </a:cubicBezTo>
                  <a:cubicBezTo>
                    <a:pt x="2278318" y="315424"/>
                    <a:pt x="2187342" y="406400"/>
                    <a:pt x="20751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7831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50211" y="2193366"/>
            <a:ext cx="10978485" cy="121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8"/>
              </a:lnSpc>
              <a:spcBef>
                <a:spcPct val="0"/>
              </a:spcBef>
            </a:pPr>
            <a:r>
              <a:rPr lang="en-US" sz="8800" b="1" spc="-31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ERROR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6152" y="655955"/>
            <a:ext cx="389935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Error Analysis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54300" y="3417046"/>
            <a:ext cx="7387098" cy="6193318"/>
            <a:chOff x="0" y="0"/>
            <a:chExt cx="2028647" cy="15014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28647" cy="1501469"/>
            </a:xfrm>
            <a:custGeom>
              <a:avLst/>
              <a:gdLst/>
              <a:ahLst/>
              <a:cxnLst/>
              <a:rect l="l" t="t" r="r" b="b"/>
              <a:pathLst>
                <a:path w="2028647" h="1501469">
                  <a:moveTo>
                    <a:pt x="37729" y="0"/>
                  </a:moveTo>
                  <a:lnTo>
                    <a:pt x="1990918" y="0"/>
                  </a:lnTo>
                  <a:cubicBezTo>
                    <a:pt x="2011755" y="0"/>
                    <a:pt x="2028647" y="16892"/>
                    <a:pt x="2028647" y="37729"/>
                  </a:cubicBezTo>
                  <a:lnTo>
                    <a:pt x="2028647" y="1463740"/>
                  </a:lnTo>
                  <a:cubicBezTo>
                    <a:pt x="2028647" y="1473747"/>
                    <a:pt x="2024672" y="1483343"/>
                    <a:pt x="2017597" y="1490419"/>
                  </a:cubicBezTo>
                  <a:cubicBezTo>
                    <a:pt x="2010521" y="1497494"/>
                    <a:pt x="2000925" y="1501469"/>
                    <a:pt x="1990918" y="1501469"/>
                  </a:cubicBezTo>
                  <a:lnTo>
                    <a:pt x="37729" y="1501469"/>
                  </a:lnTo>
                  <a:cubicBezTo>
                    <a:pt x="16892" y="1501469"/>
                    <a:pt x="0" y="1484578"/>
                    <a:pt x="0" y="1463740"/>
                  </a:cubicBezTo>
                  <a:lnTo>
                    <a:pt x="0" y="37729"/>
                  </a:lnTo>
                  <a:cubicBezTo>
                    <a:pt x="0" y="16892"/>
                    <a:pt x="16892" y="0"/>
                    <a:pt x="377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28647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8442" y="3564943"/>
            <a:ext cx="1203634" cy="12036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39238" y="3412198"/>
            <a:ext cx="7377007" cy="6193318"/>
            <a:chOff x="0" y="0"/>
            <a:chExt cx="2025876" cy="15014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25876" cy="1501469"/>
            </a:xfrm>
            <a:custGeom>
              <a:avLst/>
              <a:gdLst/>
              <a:ahLst/>
              <a:cxnLst/>
              <a:rect l="l" t="t" r="r" b="b"/>
              <a:pathLst>
                <a:path w="2025876" h="1501469">
                  <a:moveTo>
                    <a:pt x="37781" y="0"/>
                  </a:moveTo>
                  <a:lnTo>
                    <a:pt x="1988096" y="0"/>
                  </a:lnTo>
                  <a:cubicBezTo>
                    <a:pt x="1998116" y="0"/>
                    <a:pt x="2007725" y="3980"/>
                    <a:pt x="2014811" y="11066"/>
                  </a:cubicBezTo>
                  <a:cubicBezTo>
                    <a:pt x="2021896" y="18151"/>
                    <a:pt x="2025876" y="27761"/>
                    <a:pt x="2025876" y="37781"/>
                  </a:cubicBezTo>
                  <a:lnTo>
                    <a:pt x="2025876" y="1463689"/>
                  </a:lnTo>
                  <a:cubicBezTo>
                    <a:pt x="2025876" y="1484554"/>
                    <a:pt x="2008961" y="1501469"/>
                    <a:pt x="1988096" y="1501469"/>
                  </a:cubicBezTo>
                  <a:lnTo>
                    <a:pt x="37781" y="1501469"/>
                  </a:lnTo>
                  <a:cubicBezTo>
                    <a:pt x="16915" y="1501469"/>
                    <a:pt x="0" y="1484554"/>
                    <a:pt x="0" y="1463689"/>
                  </a:cubicBezTo>
                  <a:lnTo>
                    <a:pt x="0" y="37781"/>
                  </a:lnTo>
                  <a:cubicBezTo>
                    <a:pt x="0" y="16915"/>
                    <a:pt x="16915" y="0"/>
                    <a:pt x="3778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25876" cy="1539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50647" y="3702482"/>
            <a:ext cx="1203634" cy="120363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8642" y="0"/>
                  </a:moveTo>
                  <a:lnTo>
                    <a:pt x="684158" y="0"/>
                  </a:lnTo>
                  <a:cubicBezTo>
                    <a:pt x="755205" y="0"/>
                    <a:pt x="812800" y="57595"/>
                    <a:pt x="812800" y="128642"/>
                  </a:cubicBezTo>
                  <a:lnTo>
                    <a:pt x="812800" y="684158"/>
                  </a:lnTo>
                  <a:cubicBezTo>
                    <a:pt x="812800" y="755205"/>
                    <a:pt x="755205" y="812800"/>
                    <a:pt x="684158" y="812800"/>
                  </a:cubicBezTo>
                  <a:lnTo>
                    <a:pt x="128642" y="812800"/>
                  </a:lnTo>
                  <a:cubicBezTo>
                    <a:pt x="57595" y="812800"/>
                    <a:pt x="0" y="755205"/>
                    <a:pt x="0" y="684158"/>
                  </a:cubicBezTo>
                  <a:lnTo>
                    <a:pt x="0" y="128642"/>
                  </a:lnTo>
                  <a:cubicBezTo>
                    <a:pt x="0" y="57595"/>
                    <a:pt x="57595" y="0"/>
                    <a:pt x="128642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88397" y="3909585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 dirty="0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7829" y="4104746"/>
            <a:ext cx="6292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1"/>
              </a:lnSpc>
            </a:pPr>
            <a:r>
              <a:rPr lang="en-US" sz="3351" b="1" spc="-167">
                <a:solidFill>
                  <a:srgbClr val="171717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/2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2665366" y="3762057"/>
            <a:ext cx="4089196" cy="1780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Positives (Legitimate flagged)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89519" y="3940311"/>
            <a:ext cx="4089196" cy="118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 Negatives (Fraud missed)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BC6DBF8B-1FF3-6CE6-740A-92203A619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685" y="5307810"/>
            <a:ext cx="669575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Micro-Fraudster: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Very low total billing (~$20k); no strong financial signal.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Thief: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Metrics match global averages; used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upcoding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stay hidden.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Moderate Biller: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average cost but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very low volume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canceled the risk signal.</a:t>
            </a: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3AC6324A-A488-DBBD-FC0F-58745E399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44" y="5916029"/>
            <a:ext cx="701521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Likely Hospital: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$1.3M revenue, 90% inpatient share; large legitimate provider.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High-Volume Clinic: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792 claims; multi-doctor clinic mistaken as “churning.”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Expensive Specialist: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reimbursement + inpatient activity; flagged due to cost magnitude, not fraud.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3558" y="0"/>
            <a:ext cx="19171402" cy="4384527"/>
            <a:chOff x="0" y="0"/>
            <a:chExt cx="5049258" cy="11547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49258" cy="1154772"/>
            </a:xfrm>
            <a:custGeom>
              <a:avLst/>
              <a:gdLst/>
              <a:ahLst/>
              <a:cxnLst/>
              <a:rect l="l" t="t" r="r" b="b"/>
              <a:pathLst>
                <a:path w="5049258" h="1154772">
                  <a:moveTo>
                    <a:pt x="0" y="0"/>
                  </a:moveTo>
                  <a:lnTo>
                    <a:pt x="5049258" y="0"/>
                  </a:lnTo>
                  <a:lnTo>
                    <a:pt x="5049258" y="1154772"/>
                  </a:lnTo>
                  <a:lnTo>
                    <a:pt x="0" y="1154772"/>
                  </a:ln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49258" cy="119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8198"/>
            <a:ext cx="3035976" cy="669965"/>
            <a:chOff x="0" y="0"/>
            <a:chExt cx="184162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1620" cy="406400"/>
            </a:xfrm>
            <a:custGeom>
              <a:avLst/>
              <a:gdLst/>
              <a:ahLst/>
              <a:cxnLst/>
              <a:rect l="l" t="t" r="r" b="b"/>
              <a:pathLst>
                <a:path w="1841620" h="406400">
                  <a:moveTo>
                    <a:pt x="1638420" y="0"/>
                  </a:moveTo>
                  <a:cubicBezTo>
                    <a:pt x="1750644" y="0"/>
                    <a:pt x="1841620" y="90976"/>
                    <a:pt x="1841620" y="203200"/>
                  </a:cubicBezTo>
                  <a:cubicBezTo>
                    <a:pt x="1841620" y="315424"/>
                    <a:pt x="1750644" y="406400"/>
                    <a:pt x="1638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7171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41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77423" y="3379615"/>
            <a:ext cx="1859135" cy="1859135"/>
          </a:xfrm>
          <a:custGeom>
            <a:avLst/>
            <a:gdLst/>
            <a:ahLst/>
            <a:cxnLst/>
            <a:rect l="l" t="t" r="r" b="b"/>
            <a:pathLst>
              <a:path w="1859135" h="1859135">
                <a:moveTo>
                  <a:pt x="0" y="0"/>
                </a:moveTo>
                <a:lnTo>
                  <a:pt x="1859135" y="0"/>
                </a:lnTo>
                <a:lnTo>
                  <a:pt x="1859135" y="1859135"/>
                </a:lnTo>
                <a:lnTo>
                  <a:pt x="0" y="185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846459" y="1793801"/>
            <a:ext cx="10412841" cy="249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599"/>
              </a:lnSpc>
              <a:spcBef>
                <a:spcPct val="0"/>
              </a:spcBef>
            </a:pPr>
            <a:r>
              <a:rPr lang="en-US" sz="9999" b="1" spc="-359" dirty="0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FUTURE IMPROVEMENTS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80095" y="657758"/>
            <a:ext cx="208458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Improvments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2823" y="5711397"/>
            <a:ext cx="4936000" cy="133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6"/>
              </a:lnSpc>
            </a:pPr>
            <a:r>
              <a:rPr lang="en-US" sz="42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4200" u="none" strike="noStrik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eer-group segmentation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701872"/>
            <a:ext cx="4936000" cy="131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48"/>
              </a:lnSpc>
            </a:pPr>
            <a:r>
              <a:rPr lang="en-US" sz="41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Ad</a:t>
            </a:r>
            <a:r>
              <a:rPr lang="en-US" sz="4100" u="none" strike="noStrik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d unsupervised anomaly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14641" y="8123177"/>
            <a:ext cx="4936000" cy="133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6"/>
              </a:lnSpc>
            </a:pPr>
            <a:r>
              <a:rPr lang="en-US" sz="42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Ra</a:t>
            </a:r>
            <a:r>
              <a:rPr lang="en-US" sz="4200" u="none" strike="noStrik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tio-based financial features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0288" y="7804785"/>
            <a:ext cx="6120854" cy="1338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76"/>
              </a:lnSpc>
            </a:pPr>
            <a:r>
              <a:rPr lang="en-US" sz="4200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Gr</a:t>
            </a:r>
            <a:r>
              <a:rPr lang="en-US" sz="4200" u="none" strike="noStrike">
                <a:solidFill>
                  <a:srgbClr val="EDEDED"/>
                </a:solidFill>
                <a:latin typeface="Open Sauce"/>
                <a:ea typeface="Open Sauce"/>
                <a:cs typeface="Open Sauce"/>
                <a:sym typeface="Open Sauce"/>
              </a:rPr>
              <a:t>aph network analysis for collusion detection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-473558" y="7518750"/>
            <a:ext cx="19107688" cy="0"/>
          </a:xfrm>
          <a:prstGeom prst="line">
            <a:avLst/>
          </a:prstGeom>
          <a:ln w="9525" cap="rnd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42823" y="7379987"/>
            <a:ext cx="285949" cy="2859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107667" y="7379987"/>
            <a:ext cx="285949" cy="28594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275245" y="7379987"/>
            <a:ext cx="285949" cy="28594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40089" y="7379987"/>
            <a:ext cx="285949" cy="28594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  <a:ln w="19050" cap="sq">
              <a:solidFill>
                <a:srgbClr val="EFEFE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11912" y="1934022"/>
            <a:ext cx="6434548" cy="1689266"/>
            <a:chOff x="0" y="0"/>
            <a:chExt cx="1793118" cy="44491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93118" cy="444910"/>
            </a:xfrm>
            <a:custGeom>
              <a:avLst/>
              <a:gdLst/>
              <a:ahLst/>
              <a:cxnLst/>
              <a:rect l="l" t="t" r="r" b="b"/>
              <a:pathLst>
                <a:path w="1793118" h="444910">
                  <a:moveTo>
                    <a:pt x="1589918" y="0"/>
                  </a:moveTo>
                  <a:cubicBezTo>
                    <a:pt x="1702142" y="0"/>
                    <a:pt x="1793118" y="99596"/>
                    <a:pt x="1793118" y="222455"/>
                  </a:cubicBezTo>
                  <a:cubicBezTo>
                    <a:pt x="1793118" y="345313"/>
                    <a:pt x="1702142" y="444910"/>
                    <a:pt x="1589918" y="444910"/>
                  </a:cubicBezTo>
                  <a:lnTo>
                    <a:pt x="203200" y="444910"/>
                  </a:lnTo>
                  <a:cubicBezTo>
                    <a:pt x="90976" y="444910"/>
                    <a:pt x="0" y="345313"/>
                    <a:pt x="0" y="222455"/>
                  </a:cubicBezTo>
                  <a:cubicBezTo>
                    <a:pt x="0" y="9959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9292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93118" cy="48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3035976" cy="669965"/>
            <a:chOff x="0" y="0"/>
            <a:chExt cx="184162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1620" cy="406400"/>
            </a:xfrm>
            <a:custGeom>
              <a:avLst/>
              <a:gdLst/>
              <a:ahLst/>
              <a:cxnLst/>
              <a:rect l="l" t="t" r="r" b="b"/>
              <a:pathLst>
                <a:path w="1841620" h="406400">
                  <a:moveTo>
                    <a:pt x="1638420" y="0"/>
                  </a:moveTo>
                  <a:cubicBezTo>
                    <a:pt x="1750644" y="0"/>
                    <a:pt x="1841620" y="90976"/>
                    <a:pt x="1841620" y="203200"/>
                  </a:cubicBezTo>
                  <a:cubicBezTo>
                    <a:pt x="1841620" y="315424"/>
                    <a:pt x="1750644" y="406400"/>
                    <a:pt x="16384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4162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394334" y="528198"/>
            <a:ext cx="3185304" cy="669965"/>
            <a:chOff x="0" y="0"/>
            <a:chExt cx="4247072" cy="89328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247072" cy="893286"/>
              <a:chOff x="0" y="0"/>
              <a:chExt cx="1932203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3220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932203" h="406400">
                    <a:moveTo>
                      <a:pt x="1729003" y="0"/>
                    </a:moveTo>
                    <a:cubicBezTo>
                      <a:pt x="1841227" y="0"/>
                      <a:pt x="1932203" y="90976"/>
                      <a:pt x="1932203" y="203200"/>
                    </a:cubicBezTo>
                    <a:cubicBezTo>
                      <a:pt x="1932203" y="315424"/>
                      <a:pt x="1841227" y="406400"/>
                      <a:pt x="172900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D6FF3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932203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14811" y="185446"/>
              <a:ext cx="4017450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6FF3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Problem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484" y="567170"/>
            <a:ext cx="4987764" cy="5538362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980095" y="657758"/>
            <a:ext cx="179442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936240"/>
            <a:ext cx="9083913" cy="192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  <a:spcBef>
                <a:spcPct val="0"/>
              </a:spcBef>
            </a:pPr>
            <a:r>
              <a:rPr lang="en-US" sz="7785" b="1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PROBLEM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7943" y="6824629"/>
            <a:ext cx="7419771" cy="35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9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28700" y="3622624"/>
            <a:ext cx="9083913" cy="1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  <a:spcBef>
                <a:spcPct val="0"/>
              </a:spcBef>
            </a:pPr>
            <a:r>
              <a:rPr lang="en-US" sz="7785" b="1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THE PROBLEM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750001"/>
            <a:ext cx="7863665" cy="356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0440" lvl="1" indent="-430220" algn="just">
              <a:lnSpc>
                <a:spcPts val="3427"/>
              </a:lnSpc>
              <a:buFont typeface="Arial"/>
              <a:buChar char="•"/>
            </a:pPr>
            <a:r>
              <a:rPr lang="en-US" sz="3985" u="none" strike="noStrike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Healthcare fraud costs millions annually</a:t>
            </a:r>
          </a:p>
          <a:p>
            <a:pPr algn="just">
              <a:lnSpc>
                <a:spcPts val="3427"/>
              </a:lnSpc>
            </a:pPr>
            <a:endParaRPr lang="en-US" sz="3985" u="none" strike="noStrike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marL="860440" lvl="1" indent="-430220" algn="just">
              <a:lnSpc>
                <a:spcPts val="3427"/>
              </a:lnSpc>
              <a:buFont typeface="Arial"/>
              <a:buChar char="•"/>
            </a:pPr>
            <a:r>
              <a:rPr lang="en-US" sz="3985" u="none" strike="noStrike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Fraudulent providers hide within large claim systems</a:t>
            </a:r>
          </a:p>
          <a:p>
            <a:pPr algn="just">
              <a:lnSpc>
                <a:spcPts val="3427"/>
              </a:lnSpc>
            </a:pPr>
            <a:endParaRPr lang="en-US" sz="3985" u="none" strike="noStrike">
              <a:solidFill>
                <a:srgbClr val="FFFFFF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marL="860440" lvl="1" indent="-430220" algn="just">
              <a:lnSpc>
                <a:spcPts val="3427"/>
              </a:lnSpc>
              <a:buFont typeface="Arial"/>
              <a:buChar char="•"/>
            </a:pPr>
            <a:r>
              <a:rPr lang="en-US" sz="3985" u="none" strike="noStrike">
                <a:solidFill>
                  <a:srgbClr val="FFFFFF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Manual audits are slow, costly, and miss hidden fraud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4733" y="5739820"/>
            <a:ext cx="8853267" cy="203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Whats the goal?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 a model that identifies high-risk providers before money is lost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6909491" y="8739924"/>
            <a:ext cx="810000" cy="810000"/>
          </a:xfrm>
          <a:custGeom>
            <a:avLst/>
            <a:gdLst/>
            <a:ahLst/>
            <a:cxnLst/>
            <a:rect l="l" t="t" r="r" b="b"/>
            <a:pathLst>
              <a:path w="810000" h="810000">
                <a:moveTo>
                  <a:pt x="0" y="810000"/>
                </a:moveTo>
                <a:lnTo>
                  <a:pt x="810000" y="810000"/>
                </a:lnTo>
                <a:lnTo>
                  <a:pt x="810000" y="0"/>
                </a:lnTo>
                <a:lnTo>
                  <a:pt x="0" y="0"/>
                </a:lnTo>
                <a:lnTo>
                  <a:pt x="0" y="810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85689" y="8739924"/>
            <a:ext cx="1510169" cy="810000"/>
          </a:xfrm>
          <a:custGeom>
            <a:avLst/>
            <a:gdLst/>
            <a:ahLst/>
            <a:cxnLst/>
            <a:rect l="l" t="t" r="r" b="b"/>
            <a:pathLst>
              <a:path w="1510169" h="810000">
                <a:moveTo>
                  <a:pt x="0" y="0"/>
                </a:moveTo>
                <a:lnTo>
                  <a:pt x="1510169" y="0"/>
                </a:lnTo>
                <a:lnTo>
                  <a:pt x="1510169" y="810000"/>
                </a:lnTo>
                <a:lnTo>
                  <a:pt x="0" y="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35434">
            <a:off x="4687271" y="958682"/>
            <a:ext cx="14631364" cy="11503910"/>
          </a:xfrm>
          <a:custGeom>
            <a:avLst/>
            <a:gdLst/>
            <a:ahLst/>
            <a:cxnLst/>
            <a:rect l="l" t="t" r="r" b="b"/>
            <a:pathLst>
              <a:path w="14631364" h="11503910">
                <a:moveTo>
                  <a:pt x="0" y="0"/>
                </a:moveTo>
                <a:lnTo>
                  <a:pt x="14631363" y="0"/>
                </a:lnTo>
                <a:lnTo>
                  <a:pt x="14631363" y="11503910"/>
                </a:lnTo>
                <a:lnTo>
                  <a:pt x="0" y="115039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15892" y="393216"/>
            <a:ext cx="18588290" cy="1725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4"/>
              </a:lnSpc>
            </a:pPr>
            <a:r>
              <a:rPr lang="en-US" sz="10924" b="1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8924" y="1739603"/>
            <a:ext cx="7312076" cy="1397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924"/>
              </a:lnSpc>
              <a:spcBef>
                <a:spcPct val="0"/>
              </a:spcBef>
            </a:pPr>
            <a:r>
              <a:rPr lang="en-US" sz="10924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WHAT WE ACHIEVED: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600" y="3758427"/>
            <a:ext cx="12496800" cy="615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BUILT A FULLY INTEGRATED ML PIPELINE</a:t>
            </a:r>
          </a:p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ENGINEERED HIGH-QUALITY FEATURES</a:t>
            </a:r>
          </a:p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SELECTED A HIGHLY INTERPRETABLE MODEL</a:t>
            </a:r>
          </a:p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ACHIEVED 85% FRAUD DETECTION</a:t>
            </a:r>
          </a:p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DEMONSTRATED $8.4M COST SAVINGS</a:t>
            </a:r>
          </a:p>
          <a:p>
            <a:pPr marL="1455978" lvl="1" indent="-727989" algn="l">
              <a:lnSpc>
                <a:spcPts val="6743"/>
              </a:lnSpc>
              <a:buFont typeface="Arial"/>
              <a:buChar char="•"/>
            </a:pPr>
            <a:r>
              <a:rPr lang="en-US" sz="6743" b="1" u="none" strike="noStrike" dirty="0">
                <a:solidFill>
                  <a:srgbClr val="000000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PROVIDED CLEAR NEXT STEPS FOR SCALING</a:t>
            </a:r>
          </a:p>
          <a:p>
            <a:pPr algn="l">
              <a:lnSpc>
                <a:spcPts val="6743"/>
              </a:lnSpc>
            </a:pPr>
            <a:endParaRPr lang="en-US" sz="6743" b="1" u="none" strike="noStrike" dirty="0">
              <a:solidFill>
                <a:srgbClr val="000000"/>
              </a:solidFill>
              <a:latin typeface="Heading Now 31-38 Bold"/>
              <a:ea typeface="Heading Now 31-38 Bold"/>
              <a:cs typeface="Heading Now 31-38 Bold"/>
              <a:sym typeface="Heading Now 31-38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911" y="-1194723"/>
            <a:ext cx="17464177" cy="7696843"/>
            <a:chOff x="0" y="0"/>
            <a:chExt cx="4599619" cy="202715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9619" cy="2027152"/>
            </a:xfrm>
            <a:custGeom>
              <a:avLst/>
              <a:gdLst/>
              <a:ahLst/>
              <a:cxnLst/>
              <a:rect l="l" t="t" r="r" b="b"/>
              <a:pathLst>
                <a:path w="4599619" h="2027152">
                  <a:moveTo>
                    <a:pt x="44330" y="0"/>
                  </a:moveTo>
                  <a:lnTo>
                    <a:pt x="4555289" y="0"/>
                  </a:lnTo>
                  <a:cubicBezTo>
                    <a:pt x="4579772" y="0"/>
                    <a:pt x="4599619" y="19847"/>
                    <a:pt x="4599619" y="44330"/>
                  </a:cubicBezTo>
                  <a:lnTo>
                    <a:pt x="4599619" y="1982822"/>
                  </a:lnTo>
                  <a:cubicBezTo>
                    <a:pt x="4599619" y="1994579"/>
                    <a:pt x="4594948" y="2005855"/>
                    <a:pt x="4586635" y="2014168"/>
                  </a:cubicBezTo>
                  <a:cubicBezTo>
                    <a:pt x="4578321" y="2022482"/>
                    <a:pt x="4567046" y="2027152"/>
                    <a:pt x="4555289" y="2027152"/>
                  </a:cubicBezTo>
                  <a:lnTo>
                    <a:pt x="44330" y="2027152"/>
                  </a:lnTo>
                  <a:cubicBezTo>
                    <a:pt x="32573" y="2027152"/>
                    <a:pt x="21298" y="2022482"/>
                    <a:pt x="12984" y="2014168"/>
                  </a:cubicBezTo>
                  <a:cubicBezTo>
                    <a:pt x="4670" y="2005855"/>
                    <a:pt x="0" y="1994579"/>
                    <a:pt x="0" y="1982822"/>
                  </a:cubicBezTo>
                  <a:lnTo>
                    <a:pt x="0" y="44330"/>
                  </a:lnTo>
                  <a:cubicBezTo>
                    <a:pt x="0" y="32573"/>
                    <a:pt x="4670" y="21298"/>
                    <a:pt x="12984" y="12984"/>
                  </a:cubicBezTo>
                  <a:cubicBezTo>
                    <a:pt x="21298" y="4670"/>
                    <a:pt x="32573" y="0"/>
                    <a:pt x="44330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99619" cy="20652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79807" y="2079115"/>
            <a:ext cx="16528387" cy="262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229"/>
              </a:lnSpc>
              <a:spcBef>
                <a:spcPct val="0"/>
              </a:spcBef>
            </a:pPr>
            <a:r>
              <a:rPr lang="en-US" sz="18871" b="1" spc="-735">
                <a:solidFill>
                  <a:srgbClr val="29292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19176" y="863181"/>
            <a:ext cx="3512299" cy="669965"/>
            <a:chOff x="0" y="0"/>
            <a:chExt cx="4683065" cy="89328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3900061" cy="893286"/>
              <a:chOff x="0" y="0"/>
              <a:chExt cx="1774330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7433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774330" h="406400">
                    <a:moveTo>
                      <a:pt x="1571130" y="0"/>
                    </a:moveTo>
                    <a:cubicBezTo>
                      <a:pt x="1683354" y="0"/>
                      <a:pt x="1774330" y="90976"/>
                      <a:pt x="1774330" y="203200"/>
                    </a:cubicBezTo>
                    <a:cubicBezTo>
                      <a:pt x="1774330" y="315424"/>
                      <a:pt x="1683354" y="406400"/>
                      <a:pt x="157113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774330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28502" y="178936"/>
              <a:ext cx="535179" cy="535414"/>
            </a:xfrm>
            <a:custGeom>
              <a:avLst/>
              <a:gdLst/>
              <a:ahLst/>
              <a:cxnLst/>
              <a:rect l="l" t="t" r="r" b="b"/>
              <a:pathLst>
                <a:path w="535179" h="535414">
                  <a:moveTo>
                    <a:pt x="0" y="0"/>
                  </a:moveTo>
                  <a:lnTo>
                    <a:pt x="535179" y="0"/>
                  </a:lnTo>
                  <a:lnTo>
                    <a:pt x="535179" y="535414"/>
                  </a:lnTo>
                  <a:lnTo>
                    <a:pt x="0" y="535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87095" y="185446"/>
              <a:ext cx="3495970" cy="48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929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Presentation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>
            <a:off x="4631512" y="1198163"/>
            <a:ext cx="11192569" cy="0"/>
          </a:xfrm>
          <a:prstGeom prst="line">
            <a:avLst/>
          </a:prstGeom>
          <a:ln w="19050" cap="rnd">
            <a:solidFill>
              <a:srgbClr val="29292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481053" y="1056290"/>
            <a:ext cx="283746" cy="283746"/>
          </a:xfrm>
          <a:custGeom>
            <a:avLst/>
            <a:gdLst/>
            <a:ahLst/>
            <a:cxnLst/>
            <a:rect l="l" t="t" r="r" b="b"/>
            <a:pathLst>
              <a:path w="283746" h="283746">
                <a:moveTo>
                  <a:pt x="0" y="0"/>
                </a:moveTo>
                <a:lnTo>
                  <a:pt x="283747" y="0"/>
                </a:lnTo>
                <a:lnTo>
                  <a:pt x="283747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829037" y="1056290"/>
            <a:ext cx="283746" cy="283746"/>
          </a:xfrm>
          <a:custGeom>
            <a:avLst/>
            <a:gdLst/>
            <a:ahLst/>
            <a:cxnLst/>
            <a:rect l="l" t="t" r="r" b="b"/>
            <a:pathLst>
              <a:path w="283746" h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132227" y="1056290"/>
            <a:ext cx="283746" cy="283746"/>
          </a:xfrm>
          <a:custGeom>
            <a:avLst/>
            <a:gdLst/>
            <a:ahLst/>
            <a:cxnLst/>
            <a:rect l="l" t="t" r="r" b="b"/>
            <a:pathLst>
              <a:path w="283746" h="283746">
                <a:moveTo>
                  <a:pt x="0" y="0"/>
                </a:moveTo>
                <a:lnTo>
                  <a:pt x="283746" y="0"/>
                </a:lnTo>
                <a:lnTo>
                  <a:pt x="283746" y="283746"/>
                </a:lnTo>
                <a:lnTo>
                  <a:pt x="0" y="28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175325" y="4449421"/>
            <a:ext cx="11469914" cy="971087"/>
            <a:chOff x="0" y="0"/>
            <a:chExt cx="15293219" cy="1294782"/>
          </a:xfrm>
        </p:grpSpPr>
        <p:grpSp>
          <p:nvGrpSpPr>
            <p:cNvPr id="17" name="Group 17"/>
            <p:cNvGrpSpPr/>
            <p:nvPr/>
          </p:nvGrpSpPr>
          <p:grpSpPr>
            <a:xfrm>
              <a:off x="158530" y="0"/>
              <a:ext cx="14756187" cy="1294782"/>
              <a:chOff x="0" y="0"/>
              <a:chExt cx="5070483" cy="44491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070482" cy="444910"/>
              </a:xfrm>
              <a:custGeom>
                <a:avLst/>
                <a:gdLst/>
                <a:ahLst/>
                <a:cxnLst/>
                <a:rect l="l" t="t" r="r" b="b"/>
                <a:pathLst>
                  <a:path w="5070482" h="444910">
                    <a:moveTo>
                      <a:pt x="4867282" y="0"/>
                    </a:moveTo>
                    <a:cubicBezTo>
                      <a:pt x="4979507" y="0"/>
                      <a:pt x="5070482" y="99596"/>
                      <a:pt x="5070482" y="222455"/>
                    </a:cubicBezTo>
                    <a:cubicBezTo>
                      <a:pt x="5070482" y="345313"/>
                      <a:pt x="4979507" y="444910"/>
                      <a:pt x="4867282" y="444910"/>
                    </a:cubicBezTo>
                    <a:lnTo>
                      <a:pt x="203200" y="444910"/>
                    </a:lnTo>
                    <a:cubicBezTo>
                      <a:pt x="90976" y="444910"/>
                      <a:pt x="0" y="345313"/>
                      <a:pt x="0" y="222455"/>
                    </a:cubicBezTo>
                    <a:cubicBezTo>
                      <a:pt x="0" y="9959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6FF3F"/>
              </a:solidFill>
              <a:ln w="19050" cap="sq">
                <a:solidFill>
                  <a:srgbClr val="29292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070483" cy="4830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56068"/>
              <a:ext cx="15293219" cy="839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2"/>
                </a:lnSpc>
                <a:spcBef>
                  <a:spcPct val="0"/>
                </a:spcBef>
              </a:pPr>
              <a:r>
                <a:rPr lang="en-US" sz="3466">
                  <a:solidFill>
                    <a:srgbClr val="171717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WE’RE HAPPY TO ANSWER ANY QUESTIONS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953314" y="156068"/>
              <a:ext cx="2494086" cy="839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52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01910" y="6892645"/>
            <a:ext cx="4869815" cy="1116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0"/>
              </a:lnSpc>
              <a:spcBef>
                <a:spcPct val="0"/>
              </a:spcBef>
            </a:pPr>
            <a:r>
              <a:rPr lang="en-US" sz="8000" b="1" u="none" strike="noStrike" spc="-31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DONE BY: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78495" y="6969057"/>
            <a:ext cx="8547306" cy="2689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5400" b="1" u="none" strike="noStrike" spc="-234" dirty="0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KARIM WAFA</a:t>
            </a:r>
          </a:p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5400" b="1" u="none" strike="noStrike" spc="-234" dirty="0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ABDELRAHMAN NAZMY</a:t>
            </a:r>
          </a:p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5400" b="1" u="none" strike="noStrike" spc="-234" dirty="0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AMMAR MAGED</a:t>
            </a:r>
          </a:p>
          <a:p>
            <a:pPr marL="0" lvl="0" indent="0" algn="ctr">
              <a:lnSpc>
                <a:spcPts val="5160"/>
              </a:lnSpc>
              <a:spcBef>
                <a:spcPct val="0"/>
              </a:spcBef>
            </a:pPr>
            <a:r>
              <a:rPr lang="en-US" sz="5400" b="1" u="none" strike="noStrike" spc="-234" dirty="0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OMAR DARWISH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4703612" cy="669965"/>
            <a:chOff x="0" y="0"/>
            <a:chExt cx="28532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3207" cy="406400"/>
            </a:xfrm>
            <a:custGeom>
              <a:avLst/>
              <a:gdLst/>
              <a:ahLst/>
              <a:cxnLst/>
              <a:rect l="l" t="t" r="r" b="b"/>
              <a:pathLst>
                <a:path w="2853207" h="406400">
                  <a:moveTo>
                    <a:pt x="2650007" y="0"/>
                  </a:moveTo>
                  <a:cubicBezTo>
                    <a:pt x="2762231" y="0"/>
                    <a:pt x="2853207" y="90976"/>
                    <a:pt x="2853207" y="203200"/>
                  </a:cubicBezTo>
                  <a:cubicBezTo>
                    <a:pt x="2853207" y="315424"/>
                    <a:pt x="2762231" y="406400"/>
                    <a:pt x="26500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532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36930" y="655955"/>
            <a:ext cx="349538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Project Data &amp; 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1911" y="1983865"/>
            <a:ext cx="16528387" cy="172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640"/>
              </a:lnSpc>
              <a:spcBef>
                <a:spcPct val="0"/>
              </a:spcBef>
            </a:pPr>
            <a:r>
              <a:rPr lang="en-US" sz="12372" b="1" spc="-272">
                <a:solidFill>
                  <a:srgbClr val="FFFFF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DATASETS USED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5042" y="5583584"/>
            <a:ext cx="6182259" cy="3242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850" lvl="1" indent="-312925" algn="l">
              <a:lnSpc>
                <a:spcPts val="4348"/>
              </a:lnSpc>
              <a:spcBef>
                <a:spcPct val="0"/>
              </a:spcBef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558,211</a:t>
            </a:r>
            <a:r>
              <a:rPr lang="en-US" sz="2898" u="none" strike="noStrik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claims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endParaRPr lang="en-US" sz="2898" u="none" strike="noStrik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25850" lvl="1" indent="-312925" algn="l">
              <a:lnSpc>
                <a:spcPts val="4348"/>
              </a:lnSpc>
              <a:spcBef>
                <a:spcPct val="0"/>
              </a:spcBef>
              <a:buFont typeface="Arial"/>
              <a:buChar char="•"/>
            </a:pPr>
            <a:r>
              <a:rPr lang="en-US" sz="2898" u="none" strike="noStrik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~5,000 providers</a:t>
            </a:r>
          </a:p>
          <a:p>
            <a:pPr algn="l">
              <a:lnSpc>
                <a:spcPts val="4348"/>
              </a:lnSpc>
              <a:spcBef>
                <a:spcPct val="0"/>
              </a:spcBef>
            </a:pPr>
            <a:endParaRPr lang="en-US" sz="2898" u="none" strike="noStrik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25850" lvl="1" indent="-312925" algn="l">
              <a:lnSpc>
                <a:spcPts val="4348"/>
              </a:lnSpc>
              <a:spcBef>
                <a:spcPct val="0"/>
              </a:spcBef>
              <a:buFont typeface="Arial"/>
              <a:buChar char="•"/>
            </a:pPr>
            <a:r>
              <a:rPr lang="en-US" sz="2898" u="none" strike="noStrik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Fraud prevalence: ~10%</a:t>
            </a:r>
          </a:p>
          <a:p>
            <a:pPr marL="0" lvl="0" indent="0" algn="l">
              <a:lnSpc>
                <a:spcPts val="4348"/>
              </a:lnSpc>
              <a:spcBef>
                <a:spcPct val="0"/>
              </a:spcBef>
            </a:pPr>
            <a:endParaRPr lang="en-US" sz="2898" u="none" strike="noStrike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847" y="4105275"/>
            <a:ext cx="5646736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pc="-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</a:t>
            </a:r>
            <a:r>
              <a:rPr lang="en-US" sz="2799" strike="noStrike" spc="-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patient Claims</a:t>
            </a:r>
          </a:p>
          <a:p>
            <a:pPr algn="l">
              <a:lnSpc>
                <a:spcPts val="3359"/>
              </a:lnSpc>
            </a:pPr>
            <a:endParaRPr lang="en-US" sz="2799" strike="noStrike" spc="-3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trike="noStrike" spc="-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Outpatient Claims</a:t>
            </a:r>
          </a:p>
          <a:p>
            <a:pPr algn="l">
              <a:lnSpc>
                <a:spcPts val="3359"/>
              </a:lnSpc>
            </a:pPr>
            <a:endParaRPr lang="en-US" sz="2799" strike="noStrike" spc="-3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trike="noStrike" spc="-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Beneficiary Information</a:t>
            </a:r>
          </a:p>
          <a:p>
            <a:pPr algn="l">
              <a:lnSpc>
                <a:spcPts val="3359"/>
              </a:lnSpc>
            </a:pPr>
            <a:endParaRPr lang="en-US" sz="2799" strike="noStrike" spc="-3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19" lvl="1" indent="-302260" algn="l">
              <a:lnSpc>
                <a:spcPts val="3359"/>
              </a:lnSpc>
              <a:buFont typeface="Arial"/>
              <a:buChar char="•"/>
            </a:pPr>
            <a:r>
              <a:rPr lang="en-US" sz="2799" strike="noStrike" spc="-3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Provider Labels (Fraud vs. Legitimate)</a:t>
            </a:r>
          </a:p>
          <a:p>
            <a:pPr marL="0" lvl="1" indent="0" algn="l">
              <a:lnSpc>
                <a:spcPts val="3359"/>
              </a:lnSpc>
            </a:pPr>
            <a:endParaRPr lang="en-US" sz="2799" strike="noStrike" spc="-3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45042" y="3906332"/>
            <a:ext cx="7037567" cy="172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640"/>
              </a:lnSpc>
              <a:spcBef>
                <a:spcPct val="0"/>
              </a:spcBef>
            </a:pPr>
            <a:r>
              <a:rPr lang="en-US" sz="12372" b="1" u="none" strike="noStrike" spc="-272">
                <a:solidFill>
                  <a:srgbClr val="D6FF3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SCALE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545833"/>
            <a:chOff x="0" y="0"/>
            <a:chExt cx="4816593" cy="407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07133"/>
            </a:xfrm>
            <a:custGeom>
              <a:avLst/>
              <a:gdLst/>
              <a:ahLst/>
              <a:cxnLst/>
              <a:rect l="l" t="t" r="r" b="b"/>
              <a:pathLst>
                <a:path w="4816592" h="407133">
                  <a:moveTo>
                    <a:pt x="0" y="0"/>
                  </a:moveTo>
                  <a:lnTo>
                    <a:pt x="4816592" y="0"/>
                  </a:lnTo>
                  <a:lnTo>
                    <a:pt x="4816592" y="407133"/>
                  </a:lnTo>
                  <a:lnTo>
                    <a:pt x="0" y="40713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45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28198"/>
            <a:ext cx="4858261" cy="669965"/>
            <a:chOff x="0" y="0"/>
            <a:chExt cx="2947017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7017" cy="406400"/>
            </a:xfrm>
            <a:custGeom>
              <a:avLst/>
              <a:gdLst/>
              <a:ahLst/>
              <a:cxnLst/>
              <a:rect l="l" t="t" r="r" b="b"/>
              <a:pathLst>
                <a:path w="2947017" h="406400">
                  <a:moveTo>
                    <a:pt x="2743817" y="0"/>
                  </a:moveTo>
                  <a:cubicBezTo>
                    <a:pt x="2856041" y="0"/>
                    <a:pt x="2947017" y="90976"/>
                    <a:pt x="2947017" y="203200"/>
                  </a:cubicBezTo>
                  <a:cubicBezTo>
                    <a:pt x="2947017" y="315424"/>
                    <a:pt x="2856041" y="406400"/>
                    <a:pt x="27438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470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1934022"/>
            <a:ext cx="8357883" cy="7941067"/>
            <a:chOff x="0" y="0"/>
            <a:chExt cx="1644438" cy="15624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4438" cy="1562429"/>
            </a:xfrm>
            <a:custGeom>
              <a:avLst/>
              <a:gdLst/>
              <a:ahLst/>
              <a:cxnLst/>
              <a:rect l="l" t="t" r="r" b="b"/>
              <a:pathLst>
                <a:path w="1644438" h="1562429">
                  <a:moveTo>
                    <a:pt x="0" y="0"/>
                  </a:moveTo>
                  <a:lnTo>
                    <a:pt x="1644438" y="0"/>
                  </a:lnTo>
                  <a:lnTo>
                    <a:pt x="1644438" y="1562429"/>
                  </a:lnTo>
                  <a:lnTo>
                    <a:pt x="0" y="1562429"/>
                  </a:lnTo>
                  <a:close/>
                </a:path>
              </a:pathLst>
            </a:custGeom>
            <a:blipFill>
              <a:blip r:embed="rId4"/>
              <a:stretch>
                <a:fillRect l="-21194" r="-211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10438">
            <a:off x="172154" y="4074155"/>
            <a:ext cx="4131068" cy="413106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33333" r="-3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80095" y="657758"/>
            <a:ext cx="390686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Data Integration Pipeline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32103" y="1780022"/>
            <a:ext cx="6927196" cy="107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  <a:spcBef>
                <a:spcPct val="0"/>
              </a:spcBef>
            </a:pPr>
            <a:r>
              <a:rPr lang="en-US" sz="7785" b="1" spc="-280" dirty="0">
                <a:solidFill>
                  <a:srgbClr val="D6FF3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KEY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71280" y="2539000"/>
            <a:ext cx="8048843" cy="5872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Verified referential integrity (no missing keys)</a:t>
            </a:r>
            <a:endParaRPr lang="en-US" dirty="0"/>
          </a:p>
          <a:p>
            <a:pPr algn="just">
              <a:lnSpc>
                <a:spcPts val="4200"/>
              </a:lnSpc>
            </a:pP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20" lvl="1" indent="-302260" algn="just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Added </a:t>
            </a:r>
            <a:r>
              <a:rPr lang="en-US" sz="28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ClaimType</a:t>
            </a: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(Inpatient/Outpatient)</a:t>
            </a:r>
            <a:endParaRPr lang="en-US" sz="28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algn="just">
              <a:lnSpc>
                <a:spcPts val="4200"/>
              </a:lnSpc>
            </a:pP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04520" lvl="1" indent="-302260" algn="just">
              <a:lnSpc>
                <a:spcPts val="420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Merged all 4 datasets using Left Join on:</a:t>
            </a: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marL="1209040" lvl="2" indent="-402590" algn="just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BeneID</a:t>
            </a: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Beneficiary</a:t>
            </a:r>
            <a:endParaRPr lang="en-US" sz="28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marL="1209040" lvl="2" indent="-402590" algn="just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Provider → Fraud Label</a:t>
            </a:r>
            <a:endParaRPr lang="en-US" sz="28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algn="just">
              <a:lnSpc>
                <a:spcPts val="4200"/>
              </a:lnSpc>
            </a:pP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just">
              <a:lnSpc>
                <a:spcPts val="4200"/>
              </a:lnSpc>
            </a:pP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endParaRPr lang="en-US" sz="280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43052" y="7601578"/>
            <a:ext cx="8105299" cy="254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  <a:p>
            <a:pPr marL="734069" lvl="1" indent="-367035" algn="ctr">
              <a:lnSpc>
                <a:spcPts val="4760"/>
              </a:lnSpc>
              <a:buFont typeface="Arial"/>
              <a:buChar char="•"/>
            </a:pPr>
            <a:r>
              <a:rPr lang="en-US" sz="34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Complete “Master Claims” dataset</a:t>
            </a:r>
          </a:p>
          <a:p>
            <a:pPr marL="755659" lvl="1" indent="-377829" algn="ctr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 loss of data</a:t>
            </a:r>
          </a:p>
          <a:p>
            <a:pPr algn="ctr">
              <a:lnSpc>
                <a:spcPts val="3220"/>
              </a:lnSpc>
            </a:pPr>
            <a:endParaRPr lang="en-US" sz="35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32104" y="6827831"/>
            <a:ext cx="6355696" cy="1566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Outcome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4989750" cy="669965"/>
            <a:chOff x="0" y="0"/>
            <a:chExt cx="302677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6778" cy="406400"/>
            </a:xfrm>
            <a:custGeom>
              <a:avLst/>
              <a:gdLst/>
              <a:ahLst/>
              <a:cxnLst/>
              <a:rect l="l" t="t" r="r" b="b"/>
              <a:pathLst>
                <a:path w="3026778" h="406400">
                  <a:moveTo>
                    <a:pt x="2823578" y="0"/>
                  </a:moveTo>
                  <a:cubicBezTo>
                    <a:pt x="2935802" y="0"/>
                    <a:pt x="3026778" y="90976"/>
                    <a:pt x="3026778" y="203200"/>
                  </a:cubicBezTo>
                  <a:cubicBezTo>
                    <a:pt x="3026778" y="315424"/>
                    <a:pt x="2935802" y="406400"/>
                    <a:pt x="282357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2677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911" y="1879570"/>
            <a:ext cx="10325875" cy="191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6"/>
              </a:lnSpc>
              <a:spcBef>
                <a:spcPct val="0"/>
              </a:spcBef>
            </a:pPr>
            <a:r>
              <a:rPr lang="en-US" sz="7693" b="1" spc="-276" dirty="0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THREE MISSINGNESS CATEGORIES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0095" y="657758"/>
            <a:ext cx="423017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Data Quality &amp; Missingness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6324" y="4642005"/>
            <a:ext cx="7970601" cy="286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525" lvl="1" indent="-258445" algn="just">
              <a:lnSpc>
                <a:spcPts val="3598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Low (&lt;2%) </a:t>
            </a:r>
            <a:endParaRPr lang="en-US" sz="32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algn="just">
              <a:lnSpc>
                <a:spcPts val="3598"/>
              </a:lnSpc>
            </a:pPr>
            <a:endParaRPr lang="en-US" sz="32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marL="517525" lvl="1" indent="-258445" algn="just">
              <a:lnSpc>
                <a:spcPts val="3598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Structural (~92%) </a:t>
            </a:r>
            <a:endParaRPr lang="en-US" sz="32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algn="just">
              <a:lnSpc>
                <a:spcPts val="3598"/>
              </a:lnSpc>
            </a:pPr>
            <a:endParaRPr lang="en-US" sz="32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marL="517525" lvl="1" indent="-258445" algn="just">
              <a:lnSpc>
                <a:spcPts val="3598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Sparse (&gt;99%)</a:t>
            </a:r>
            <a:endParaRPr lang="en-US" sz="3200" dirty="0">
              <a:solidFill>
                <a:srgbClr val="FFFFFF"/>
              </a:solidFill>
              <a:latin typeface="Open Sauce"/>
              <a:ea typeface="Open Sauce"/>
              <a:cs typeface="Open Sauce"/>
            </a:endParaRPr>
          </a:p>
          <a:p>
            <a:pPr marL="0" lvl="0" indent="0" algn="just">
              <a:lnSpc>
                <a:spcPts val="5098"/>
              </a:lnSpc>
              <a:spcBef>
                <a:spcPct val="0"/>
              </a:spcBef>
            </a:pPr>
            <a:endParaRPr lang="en-US" sz="2398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77400" y="3355008"/>
            <a:ext cx="7875270" cy="3227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b="1" dirty="0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Imputation Strategy</a:t>
            </a:r>
          </a:p>
          <a:p>
            <a:pPr algn="ctr">
              <a:lnSpc>
                <a:spcPts val="8820"/>
              </a:lnSpc>
            </a:pPr>
            <a:endParaRPr lang="en-US" sz="6300" b="1" dirty="0">
              <a:solidFill>
                <a:srgbClr val="D6FF3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8120"/>
              </a:lnSpc>
            </a:pPr>
            <a:endParaRPr lang="en-US" sz="6300" b="1" dirty="0">
              <a:solidFill>
                <a:srgbClr val="D6FF3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08069" y="5696900"/>
            <a:ext cx="6940709" cy="253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22" lvl="1" indent="-313061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Financial → fill with 0.0</a:t>
            </a:r>
          </a:p>
          <a:p>
            <a:pPr marL="626122" lvl="1" indent="-313061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Physicians → "None" category</a:t>
            </a:r>
          </a:p>
          <a:p>
            <a:pPr marL="626122" lvl="1" indent="-313061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Codes → 0 (retain upcoding signals)</a:t>
            </a:r>
          </a:p>
          <a:p>
            <a:pPr marL="626122" lvl="1" indent="-313061" algn="ctr">
              <a:lnSpc>
                <a:spcPts val="4060"/>
              </a:lnSpc>
              <a:buFont typeface="Arial"/>
              <a:buChar char="•"/>
            </a:pPr>
            <a:r>
              <a:rPr lang="en-US" sz="29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Dropped zero-variance columns</a:t>
            </a:r>
          </a:p>
          <a:p>
            <a:pPr algn="ctr">
              <a:lnSpc>
                <a:spcPts val="3920"/>
              </a:lnSpc>
            </a:pPr>
            <a:endParaRPr lang="en-US" sz="29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925680" y="866045"/>
            <a:ext cx="1639896" cy="1639896"/>
          </a:xfrm>
          <a:custGeom>
            <a:avLst/>
            <a:gdLst/>
            <a:ahLst/>
            <a:cxnLst/>
            <a:rect l="l" t="t" r="r" b="b"/>
            <a:pathLst>
              <a:path w="1639896" h="1639896">
                <a:moveTo>
                  <a:pt x="0" y="0"/>
                </a:moveTo>
                <a:lnTo>
                  <a:pt x="1639896" y="0"/>
                </a:lnTo>
                <a:lnTo>
                  <a:pt x="1639896" y="1639897"/>
                </a:lnTo>
                <a:lnTo>
                  <a:pt x="0" y="1639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F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4725224" cy="669965"/>
            <a:chOff x="0" y="0"/>
            <a:chExt cx="286631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317" cy="406400"/>
            </a:xfrm>
            <a:custGeom>
              <a:avLst/>
              <a:gdLst/>
              <a:ahLst/>
              <a:cxnLst/>
              <a:rect l="l" t="t" r="r" b="b"/>
              <a:pathLst>
                <a:path w="2866317" h="406400">
                  <a:moveTo>
                    <a:pt x="2663117" y="0"/>
                  </a:moveTo>
                  <a:cubicBezTo>
                    <a:pt x="2775341" y="0"/>
                    <a:pt x="2866317" y="90976"/>
                    <a:pt x="2866317" y="203200"/>
                  </a:cubicBezTo>
                  <a:cubicBezTo>
                    <a:pt x="2866317" y="315424"/>
                    <a:pt x="2775341" y="406400"/>
                    <a:pt x="266311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9292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663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860033" y="4717156"/>
            <a:ext cx="5908982" cy="4114800"/>
          </a:xfrm>
          <a:custGeom>
            <a:avLst/>
            <a:gdLst/>
            <a:ahLst/>
            <a:cxnLst/>
            <a:rect l="l" t="t" r="r" b="b"/>
            <a:pathLst>
              <a:path w="5908982" h="4114800">
                <a:moveTo>
                  <a:pt x="0" y="0"/>
                </a:moveTo>
                <a:lnTo>
                  <a:pt x="5908982" y="0"/>
                </a:lnTo>
                <a:lnTo>
                  <a:pt x="59089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56856" y="1705321"/>
            <a:ext cx="10477147" cy="192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5"/>
              </a:lnSpc>
              <a:spcBef>
                <a:spcPct val="0"/>
              </a:spcBef>
            </a:pPr>
            <a:r>
              <a:rPr lang="en-US" sz="7785" b="1" spc="-280">
                <a:solidFill>
                  <a:srgbClr val="292929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ENSURED NO IMPOSSIBLE CLAIMS: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80095" y="657758"/>
            <a:ext cx="35394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92929"/>
                </a:solidFill>
                <a:latin typeface="Open Sauce"/>
                <a:ea typeface="Open Sauce"/>
                <a:cs typeface="Open Sauce"/>
                <a:sym typeface="Open Sauce"/>
              </a:rPr>
              <a:t>Logical Validity Checks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3986" y="3879812"/>
            <a:ext cx="9334085" cy="324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029" lvl="1" indent="-334514" algn="l">
              <a:lnSpc>
                <a:spcPts val="5205"/>
              </a:lnSpc>
              <a:buFont typeface="Arial"/>
              <a:buChar char="•"/>
            </a:pPr>
            <a:r>
              <a:rPr lang="en-US" sz="3098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Ghost Claims : Claim after death</a:t>
            </a:r>
          </a:p>
          <a:p>
            <a:pPr marL="669029" lvl="1" indent="-334514" algn="l">
              <a:lnSpc>
                <a:spcPts val="5205"/>
              </a:lnSpc>
              <a:buFont typeface="Arial"/>
              <a:buChar char="•"/>
            </a:pPr>
            <a:r>
              <a:rPr lang="en-US" sz="3098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Time Travel : Discharge before admission</a:t>
            </a:r>
          </a:p>
          <a:p>
            <a:pPr marL="669029" lvl="1" indent="-334514" algn="l">
              <a:lnSpc>
                <a:spcPts val="5205"/>
              </a:lnSpc>
              <a:buFont typeface="Arial"/>
              <a:buChar char="•"/>
            </a:pPr>
            <a:r>
              <a:rPr lang="en-US" sz="3098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Pre-Birth Claims : Claim before birth</a:t>
            </a:r>
          </a:p>
          <a:p>
            <a:pPr marL="669029" lvl="1" indent="-334514" algn="l">
              <a:lnSpc>
                <a:spcPts val="5205"/>
              </a:lnSpc>
              <a:buFont typeface="Arial"/>
              <a:buChar char="•"/>
            </a:pPr>
            <a:r>
              <a:rPr lang="en-US" sz="3098">
                <a:solidFill>
                  <a:srgbClr val="171717"/>
                </a:solidFill>
                <a:latin typeface="Open Sauce"/>
                <a:ea typeface="Open Sauce"/>
                <a:cs typeface="Open Sauce"/>
                <a:sym typeface="Open Sauce"/>
              </a:rPr>
              <a:t>Duration Validity : Claim ends before it starts</a:t>
            </a:r>
          </a:p>
          <a:p>
            <a:pPr marL="0" lvl="0" indent="0" algn="l">
              <a:lnSpc>
                <a:spcPts val="5205"/>
              </a:lnSpc>
            </a:pPr>
            <a:endParaRPr lang="en-US" sz="3098">
              <a:solidFill>
                <a:srgbClr val="171717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25918" y="7852798"/>
            <a:ext cx="3070881" cy="97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94317" y="8960803"/>
            <a:ext cx="8375968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✔ 100% clean, logically consistent dataset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4575502" cy="669965"/>
            <a:chOff x="0" y="0"/>
            <a:chExt cx="277549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5496" cy="406400"/>
            </a:xfrm>
            <a:custGeom>
              <a:avLst/>
              <a:gdLst/>
              <a:ahLst/>
              <a:cxnLst/>
              <a:rect l="l" t="t" r="r" b="b"/>
              <a:pathLst>
                <a:path w="2775496" h="406400">
                  <a:moveTo>
                    <a:pt x="2572296" y="0"/>
                  </a:moveTo>
                  <a:cubicBezTo>
                    <a:pt x="2684520" y="0"/>
                    <a:pt x="2775496" y="90976"/>
                    <a:pt x="2775496" y="203200"/>
                  </a:cubicBezTo>
                  <a:cubicBezTo>
                    <a:pt x="2775496" y="315424"/>
                    <a:pt x="2684520" y="406400"/>
                    <a:pt x="257229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7549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337846" y="7512314"/>
            <a:ext cx="1639896" cy="1639896"/>
          </a:xfrm>
          <a:custGeom>
            <a:avLst/>
            <a:gdLst/>
            <a:ahLst/>
            <a:cxnLst/>
            <a:rect l="l" t="t" r="r" b="b"/>
            <a:pathLst>
              <a:path w="1639896" h="1639896">
                <a:moveTo>
                  <a:pt x="0" y="0"/>
                </a:moveTo>
                <a:lnTo>
                  <a:pt x="1639896" y="0"/>
                </a:lnTo>
                <a:lnTo>
                  <a:pt x="1639896" y="1639896"/>
                </a:lnTo>
                <a:lnTo>
                  <a:pt x="0" y="163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92" y="3149630"/>
            <a:ext cx="2820027" cy="3152469"/>
          </a:xfrm>
          <a:custGeom>
            <a:avLst/>
            <a:gdLst/>
            <a:ahLst/>
            <a:cxnLst/>
            <a:rect l="l" t="t" r="r" b="b"/>
            <a:pathLst>
              <a:path w="2820027" h="3152469">
                <a:moveTo>
                  <a:pt x="0" y="0"/>
                </a:moveTo>
                <a:lnTo>
                  <a:pt x="2820027" y="0"/>
                </a:lnTo>
                <a:lnTo>
                  <a:pt x="2820027" y="3152469"/>
                </a:lnTo>
                <a:lnTo>
                  <a:pt x="0" y="3152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32470" y="657758"/>
            <a:ext cx="3671732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Multi-Level EDA Insights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641108" y="2308373"/>
            <a:ext cx="6345099" cy="2614562"/>
            <a:chOff x="0" y="0"/>
            <a:chExt cx="2593916" cy="10688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93916" cy="1052721"/>
            </a:xfrm>
            <a:custGeom>
              <a:avLst/>
              <a:gdLst/>
              <a:ahLst/>
              <a:cxnLst/>
              <a:rect l="l" t="t" r="r" b="b"/>
              <a:pathLst>
                <a:path w="2593916" h="1052721">
                  <a:moveTo>
                    <a:pt x="2557312" y="0"/>
                  </a:moveTo>
                  <a:lnTo>
                    <a:pt x="36604" y="0"/>
                  </a:lnTo>
                  <a:cubicBezTo>
                    <a:pt x="26896" y="0"/>
                    <a:pt x="17586" y="3857"/>
                    <a:pt x="10721" y="10721"/>
                  </a:cubicBezTo>
                  <a:cubicBezTo>
                    <a:pt x="3857" y="17586"/>
                    <a:pt x="0" y="26896"/>
                    <a:pt x="0" y="36604"/>
                  </a:cubicBezTo>
                  <a:lnTo>
                    <a:pt x="0" y="844285"/>
                  </a:lnTo>
                  <a:cubicBezTo>
                    <a:pt x="0" y="853993"/>
                    <a:pt x="3857" y="863303"/>
                    <a:pt x="10721" y="870168"/>
                  </a:cubicBezTo>
                  <a:cubicBezTo>
                    <a:pt x="17586" y="877033"/>
                    <a:pt x="26896" y="880889"/>
                    <a:pt x="36604" y="880889"/>
                  </a:cubicBezTo>
                  <a:lnTo>
                    <a:pt x="120876" y="880889"/>
                  </a:lnTo>
                  <a:cubicBezTo>
                    <a:pt x="130584" y="880889"/>
                    <a:pt x="139894" y="884746"/>
                    <a:pt x="146759" y="891610"/>
                  </a:cubicBezTo>
                  <a:cubicBezTo>
                    <a:pt x="153623" y="898475"/>
                    <a:pt x="157480" y="907785"/>
                    <a:pt x="157480" y="917493"/>
                  </a:cubicBezTo>
                  <a:lnTo>
                    <a:pt x="157480" y="1032245"/>
                  </a:lnTo>
                  <a:cubicBezTo>
                    <a:pt x="157480" y="1039660"/>
                    <a:pt x="161489" y="1046495"/>
                    <a:pt x="167960" y="1050115"/>
                  </a:cubicBezTo>
                  <a:cubicBezTo>
                    <a:pt x="174431" y="1053735"/>
                    <a:pt x="182354" y="1053574"/>
                    <a:pt x="188672" y="1049694"/>
                  </a:cubicBezTo>
                  <a:lnTo>
                    <a:pt x="432358" y="900044"/>
                  </a:lnTo>
                  <a:cubicBezTo>
                    <a:pt x="452753" y="887519"/>
                    <a:pt x="476220" y="880889"/>
                    <a:pt x="500154" y="880889"/>
                  </a:cubicBezTo>
                  <a:lnTo>
                    <a:pt x="2557312" y="880889"/>
                  </a:lnTo>
                  <a:cubicBezTo>
                    <a:pt x="2567019" y="880889"/>
                    <a:pt x="2576330" y="877033"/>
                    <a:pt x="2583195" y="870168"/>
                  </a:cubicBezTo>
                  <a:cubicBezTo>
                    <a:pt x="2590059" y="863303"/>
                    <a:pt x="2593916" y="853993"/>
                    <a:pt x="2593916" y="844285"/>
                  </a:cubicBezTo>
                  <a:lnTo>
                    <a:pt x="2593916" y="36604"/>
                  </a:lnTo>
                  <a:cubicBezTo>
                    <a:pt x="2593916" y="26896"/>
                    <a:pt x="2590059" y="17586"/>
                    <a:pt x="2583195" y="10721"/>
                  </a:cubicBezTo>
                  <a:cubicBezTo>
                    <a:pt x="2576330" y="3857"/>
                    <a:pt x="2567019" y="0"/>
                    <a:pt x="2557312" y="0"/>
                  </a:cubicBezTo>
                  <a:close/>
                </a:path>
              </a:pathLst>
            </a:custGeom>
            <a:solidFill>
              <a:srgbClr val="D6FF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93916" cy="916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1108" y="1666834"/>
            <a:ext cx="5051267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Beneficiary Level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1108" y="2968625"/>
            <a:ext cx="581610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Mostly elderly; realistic Medicare demographics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Balanced gender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Chronic conditions are common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17171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2077110" y="6643738"/>
            <a:ext cx="6345099" cy="2614562"/>
            <a:chOff x="0" y="0"/>
            <a:chExt cx="2593916" cy="106884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93916" cy="1052721"/>
            </a:xfrm>
            <a:custGeom>
              <a:avLst/>
              <a:gdLst/>
              <a:ahLst/>
              <a:cxnLst/>
              <a:rect l="l" t="t" r="r" b="b"/>
              <a:pathLst>
                <a:path w="2593916" h="1052721">
                  <a:moveTo>
                    <a:pt x="2557312" y="0"/>
                  </a:moveTo>
                  <a:lnTo>
                    <a:pt x="36604" y="0"/>
                  </a:lnTo>
                  <a:cubicBezTo>
                    <a:pt x="26896" y="0"/>
                    <a:pt x="17586" y="3857"/>
                    <a:pt x="10721" y="10721"/>
                  </a:cubicBezTo>
                  <a:cubicBezTo>
                    <a:pt x="3857" y="17586"/>
                    <a:pt x="0" y="26896"/>
                    <a:pt x="0" y="36604"/>
                  </a:cubicBezTo>
                  <a:lnTo>
                    <a:pt x="0" y="844285"/>
                  </a:lnTo>
                  <a:cubicBezTo>
                    <a:pt x="0" y="853993"/>
                    <a:pt x="3857" y="863303"/>
                    <a:pt x="10721" y="870168"/>
                  </a:cubicBezTo>
                  <a:cubicBezTo>
                    <a:pt x="17586" y="877033"/>
                    <a:pt x="26896" y="880889"/>
                    <a:pt x="36604" y="880889"/>
                  </a:cubicBezTo>
                  <a:lnTo>
                    <a:pt x="120876" y="880889"/>
                  </a:lnTo>
                  <a:cubicBezTo>
                    <a:pt x="130584" y="880889"/>
                    <a:pt x="139894" y="884746"/>
                    <a:pt x="146759" y="891610"/>
                  </a:cubicBezTo>
                  <a:cubicBezTo>
                    <a:pt x="153623" y="898475"/>
                    <a:pt x="157480" y="907785"/>
                    <a:pt x="157480" y="917493"/>
                  </a:cubicBezTo>
                  <a:lnTo>
                    <a:pt x="157480" y="1032245"/>
                  </a:lnTo>
                  <a:cubicBezTo>
                    <a:pt x="157480" y="1039660"/>
                    <a:pt x="161489" y="1046495"/>
                    <a:pt x="167960" y="1050115"/>
                  </a:cubicBezTo>
                  <a:cubicBezTo>
                    <a:pt x="174431" y="1053735"/>
                    <a:pt x="182354" y="1053574"/>
                    <a:pt x="188672" y="1049694"/>
                  </a:cubicBezTo>
                  <a:lnTo>
                    <a:pt x="432358" y="900044"/>
                  </a:lnTo>
                  <a:cubicBezTo>
                    <a:pt x="452753" y="887519"/>
                    <a:pt x="476220" y="880889"/>
                    <a:pt x="500154" y="880889"/>
                  </a:cubicBezTo>
                  <a:lnTo>
                    <a:pt x="2557312" y="880889"/>
                  </a:lnTo>
                  <a:cubicBezTo>
                    <a:pt x="2567019" y="880889"/>
                    <a:pt x="2576330" y="877033"/>
                    <a:pt x="2583195" y="870168"/>
                  </a:cubicBezTo>
                  <a:cubicBezTo>
                    <a:pt x="2590059" y="863303"/>
                    <a:pt x="2593916" y="853993"/>
                    <a:pt x="2593916" y="844285"/>
                  </a:cubicBezTo>
                  <a:lnTo>
                    <a:pt x="2593916" y="36604"/>
                  </a:lnTo>
                  <a:cubicBezTo>
                    <a:pt x="2593916" y="26896"/>
                    <a:pt x="2590059" y="17586"/>
                    <a:pt x="2583195" y="10721"/>
                  </a:cubicBezTo>
                  <a:cubicBezTo>
                    <a:pt x="2576330" y="3857"/>
                    <a:pt x="2567019" y="0"/>
                    <a:pt x="2557312" y="0"/>
                  </a:cubicBezTo>
                  <a:close/>
                </a:path>
              </a:pathLst>
            </a:custGeom>
            <a:solidFill>
              <a:srgbClr val="D6FF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93916" cy="916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24097" y="6172200"/>
            <a:ext cx="338010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Claim Level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7110" y="7415484"/>
            <a:ext cx="663907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Reimbursements highly right-skewed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Long-tail expensive claims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17171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Outliers important for fraud signals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17171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10271151" y="3418584"/>
            <a:ext cx="6065878" cy="2614562"/>
            <a:chOff x="0" y="0"/>
            <a:chExt cx="2479768" cy="106884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79768" cy="1051979"/>
            </a:xfrm>
            <a:custGeom>
              <a:avLst/>
              <a:gdLst/>
              <a:ahLst/>
              <a:cxnLst/>
              <a:rect l="l" t="t" r="r" b="b"/>
              <a:pathLst>
                <a:path w="2479768" h="1051979">
                  <a:moveTo>
                    <a:pt x="2441479" y="0"/>
                  </a:moveTo>
                  <a:lnTo>
                    <a:pt x="38289" y="0"/>
                  </a:lnTo>
                  <a:cubicBezTo>
                    <a:pt x="17143" y="0"/>
                    <a:pt x="0" y="17143"/>
                    <a:pt x="0" y="38289"/>
                  </a:cubicBezTo>
                  <a:lnTo>
                    <a:pt x="0" y="842600"/>
                  </a:lnTo>
                  <a:cubicBezTo>
                    <a:pt x="0" y="863747"/>
                    <a:pt x="17143" y="880889"/>
                    <a:pt x="38289" y="880889"/>
                  </a:cubicBezTo>
                  <a:lnTo>
                    <a:pt x="119191" y="880889"/>
                  </a:lnTo>
                  <a:cubicBezTo>
                    <a:pt x="140337" y="880889"/>
                    <a:pt x="157480" y="898032"/>
                    <a:pt x="157480" y="919178"/>
                  </a:cubicBezTo>
                  <a:lnTo>
                    <a:pt x="157480" y="1030560"/>
                  </a:lnTo>
                  <a:cubicBezTo>
                    <a:pt x="157480" y="1038316"/>
                    <a:pt x="161673" y="1045466"/>
                    <a:pt x="168442" y="1049253"/>
                  </a:cubicBezTo>
                  <a:cubicBezTo>
                    <a:pt x="175211" y="1053040"/>
                    <a:pt x="183498" y="1052871"/>
                    <a:pt x="190108" y="1048812"/>
                  </a:cubicBezTo>
                  <a:lnTo>
                    <a:pt x="430922" y="900926"/>
                  </a:lnTo>
                  <a:cubicBezTo>
                    <a:pt x="452256" y="887825"/>
                    <a:pt x="476803" y="880889"/>
                    <a:pt x="501839" y="880889"/>
                  </a:cubicBezTo>
                  <a:lnTo>
                    <a:pt x="2441479" y="880889"/>
                  </a:lnTo>
                  <a:cubicBezTo>
                    <a:pt x="2462626" y="880889"/>
                    <a:pt x="2479768" y="863747"/>
                    <a:pt x="2479768" y="842600"/>
                  </a:cubicBezTo>
                  <a:lnTo>
                    <a:pt x="2479768" y="38289"/>
                  </a:lnTo>
                  <a:cubicBezTo>
                    <a:pt x="2479768" y="17143"/>
                    <a:pt x="2462626" y="0"/>
                    <a:pt x="2441479" y="0"/>
                  </a:cubicBezTo>
                  <a:close/>
                </a:path>
              </a:pathLst>
            </a:custGeom>
            <a:solidFill>
              <a:srgbClr val="D6FF3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79768" cy="9164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726667" y="2930525"/>
            <a:ext cx="4206875" cy="79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1">
                <a:solidFill>
                  <a:srgbClr val="D6FF3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Provider Level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65013" y="3986532"/>
            <a:ext cx="594836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Huge variance in volume and reimbursement</a:t>
            </a:r>
          </a:p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4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Fraudulent providers behave differently than legitimate ones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9906719" y="447733"/>
            <a:ext cx="1639896" cy="1639896"/>
          </a:xfrm>
          <a:custGeom>
            <a:avLst/>
            <a:gdLst/>
            <a:ahLst/>
            <a:cxnLst/>
            <a:rect l="l" t="t" r="r" b="b"/>
            <a:pathLst>
              <a:path w="1639896" h="1639896">
                <a:moveTo>
                  <a:pt x="0" y="0"/>
                </a:moveTo>
                <a:lnTo>
                  <a:pt x="1639896" y="0"/>
                </a:lnTo>
                <a:lnTo>
                  <a:pt x="1639896" y="1639896"/>
                </a:lnTo>
                <a:lnTo>
                  <a:pt x="0" y="163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5110966" cy="669965"/>
            <a:chOff x="0" y="0"/>
            <a:chExt cx="310030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00307" cy="406400"/>
            </a:xfrm>
            <a:custGeom>
              <a:avLst/>
              <a:gdLst/>
              <a:ahLst/>
              <a:cxnLst/>
              <a:rect l="l" t="t" r="r" b="b"/>
              <a:pathLst>
                <a:path w="3100307" h="406400">
                  <a:moveTo>
                    <a:pt x="2897107" y="0"/>
                  </a:moveTo>
                  <a:cubicBezTo>
                    <a:pt x="3009332" y="0"/>
                    <a:pt x="3100307" y="90976"/>
                    <a:pt x="3100307" y="203200"/>
                  </a:cubicBezTo>
                  <a:cubicBezTo>
                    <a:pt x="3100307" y="315424"/>
                    <a:pt x="3009332" y="406400"/>
                    <a:pt x="289710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0030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460269" y="4902663"/>
            <a:ext cx="6985000" cy="4114800"/>
          </a:xfrm>
          <a:custGeom>
            <a:avLst/>
            <a:gdLst/>
            <a:ahLst/>
            <a:cxnLst/>
            <a:rect l="l" t="t" r="r" b="b"/>
            <a:pathLst>
              <a:path w="6985000" h="4114800">
                <a:moveTo>
                  <a:pt x="0" y="0"/>
                </a:moveTo>
                <a:lnTo>
                  <a:pt x="6985000" y="0"/>
                </a:lnTo>
                <a:lnTo>
                  <a:pt x="698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32470" y="657758"/>
            <a:ext cx="452779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Fraud vs. Legitimate Behavior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8673" y="1701446"/>
            <a:ext cx="454977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919"/>
              </a:lnSpc>
              <a:spcBef>
                <a:spcPct val="0"/>
              </a:spcBef>
            </a:pPr>
            <a:r>
              <a:rPr lang="en-US" sz="4099" b="1" spc="-204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 observed clear patterns: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57775"/>
            <a:ext cx="7637509" cy="278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2" lvl="1" indent="-323846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Higher claim counts</a:t>
            </a:r>
          </a:p>
          <a:p>
            <a:pPr marL="647692" lvl="1" indent="-323846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Higher total reimbursements</a:t>
            </a:r>
          </a:p>
          <a:p>
            <a:pPr marL="647692" lvl="1" indent="-323846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Different admission rates</a:t>
            </a:r>
          </a:p>
          <a:p>
            <a:pPr marL="647692" lvl="1" indent="-323846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Different average claim amounts</a:t>
            </a:r>
          </a:p>
          <a:p>
            <a:pPr marL="0" lvl="0" indent="0" algn="l">
              <a:lnSpc>
                <a:spcPts val="44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625496"/>
            <a:ext cx="5751103" cy="2141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 spc="-17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Fraudulent Providers te</a:t>
            </a:r>
            <a:r>
              <a:rPr lang="en-US" sz="3499" b="1" u="none" strike="noStrike" spc="-17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nd to have: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3499" b="1" u="none" strike="noStrike" spc="-17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1" indent="0" algn="l">
              <a:lnSpc>
                <a:spcPts val="4199"/>
              </a:lnSpc>
              <a:spcBef>
                <a:spcPct val="0"/>
              </a:spcBef>
            </a:pPr>
            <a:endParaRPr lang="en-US" sz="3499" b="1" u="none" strike="noStrike" spc="-17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90"/>
              </a:lnSpc>
              <a:spcBef>
                <a:spcPct val="0"/>
              </a:spcBef>
            </a:pPr>
            <a:endParaRPr lang="en-US" sz="3499" b="1" u="none" strike="noStrike" spc="-174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42179" y="3682646"/>
            <a:ext cx="8754775" cy="115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9"/>
              </a:lnSpc>
              <a:spcBef>
                <a:spcPct val="0"/>
              </a:spcBef>
            </a:pPr>
            <a:r>
              <a:rPr lang="en-US" sz="4685" b="1" u="none" strike="noStrike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CONFIRMED THE DATASET HAS STRONG FRAUD SIGNAL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80184" y="602309"/>
            <a:ext cx="1639896" cy="1639896"/>
          </a:xfrm>
          <a:custGeom>
            <a:avLst/>
            <a:gdLst/>
            <a:ahLst/>
            <a:cxnLst/>
            <a:rect l="l" t="t" r="r" b="b"/>
            <a:pathLst>
              <a:path w="1639896" h="1639896">
                <a:moveTo>
                  <a:pt x="0" y="0"/>
                </a:moveTo>
                <a:lnTo>
                  <a:pt x="1639896" y="0"/>
                </a:lnTo>
                <a:lnTo>
                  <a:pt x="1639896" y="1639897"/>
                </a:lnTo>
                <a:lnTo>
                  <a:pt x="0" y="16398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28198"/>
            <a:ext cx="5042631" cy="669965"/>
            <a:chOff x="0" y="0"/>
            <a:chExt cx="305885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8856" cy="406400"/>
            </a:xfrm>
            <a:custGeom>
              <a:avLst/>
              <a:gdLst/>
              <a:ahLst/>
              <a:cxnLst/>
              <a:rect l="l" t="t" r="r" b="b"/>
              <a:pathLst>
                <a:path w="3058856" h="406400">
                  <a:moveTo>
                    <a:pt x="2855656" y="0"/>
                  </a:moveTo>
                  <a:cubicBezTo>
                    <a:pt x="2967880" y="0"/>
                    <a:pt x="3058856" y="90976"/>
                    <a:pt x="3058856" y="203200"/>
                  </a:cubicBezTo>
                  <a:cubicBezTo>
                    <a:pt x="3058856" y="315424"/>
                    <a:pt x="2967880" y="406400"/>
                    <a:pt x="285565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6FF3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5885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88397" y="695858"/>
            <a:ext cx="340375" cy="340375"/>
          </a:xfrm>
          <a:custGeom>
            <a:avLst/>
            <a:gdLst/>
            <a:ahLst/>
            <a:cxnLst/>
            <a:rect l="l" t="t" r="r" b="b"/>
            <a:pathLst>
              <a:path w="340375" h="340375">
                <a:moveTo>
                  <a:pt x="0" y="0"/>
                </a:moveTo>
                <a:lnTo>
                  <a:pt x="340375" y="0"/>
                </a:lnTo>
                <a:lnTo>
                  <a:pt x="340375" y="340375"/>
                </a:lnTo>
                <a:lnTo>
                  <a:pt x="0" y="340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027608" y="3646350"/>
            <a:ext cx="231692" cy="23169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FF3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19900" y="5143500"/>
            <a:ext cx="3248200" cy="614205"/>
          </a:xfrm>
          <a:custGeom>
            <a:avLst/>
            <a:gdLst/>
            <a:ahLst/>
            <a:cxnLst/>
            <a:rect l="l" t="t" r="r" b="b"/>
            <a:pathLst>
              <a:path w="3248200" h="614205">
                <a:moveTo>
                  <a:pt x="0" y="0"/>
                </a:moveTo>
                <a:lnTo>
                  <a:pt x="3248200" y="0"/>
                </a:lnTo>
                <a:lnTo>
                  <a:pt x="3248200" y="614205"/>
                </a:lnTo>
                <a:lnTo>
                  <a:pt x="0" y="614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80095" y="657758"/>
            <a:ext cx="425956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6FF3F"/>
                </a:solidFill>
                <a:latin typeface="Open Sauce"/>
                <a:ea typeface="Open Sauce"/>
                <a:cs typeface="Open Sauce"/>
                <a:sym typeface="Open Sauce"/>
              </a:rPr>
              <a:t> Provider-Level Aggregation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1911" y="1850995"/>
            <a:ext cx="16443168" cy="148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160"/>
              </a:lnSpc>
              <a:spcBef>
                <a:spcPct val="0"/>
              </a:spcBef>
            </a:pPr>
            <a:r>
              <a:rPr lang="en-US" sz="6000" b="1" spc="-216">
                <a:solidFill>
                  <a:srgbClr val="FFFFFF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EACH PROVIDER BECOMES ONE ROW WITH FEATURES LIKE: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911" y="3878043"/>
            <a:ext cx="10214623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</a:t>
            </a: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otal claims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Unique beneficiaries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Total/Avg reimbursement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Avg claim duration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Inpatient vs outpatient mix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Chronic condition prevalence</a:t>
            </a:r>
          </a:p>
          <a:p>
            <a:pPr marL="820414" lvl="1" indent="-410207" algn="l">
              <a:lnSpc>
                <a:spcPts val="455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b="1" u="none" strike="noStrike" spc="-189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Admission behavior</a:t>
            </a:r>
          </a:p>
          <a:p>
            <a:pPr marL="0" lvl="1" indent="0" algn="l">
              <a:lnSpc>
                <a:spcPts val="4559"/>
              </a:lnSpc>
              <a:spcBef>
                <a:spcPct val="0"/>
              </a:spcBef>
            </a:pPr>
            <a:endParaRPr lang="en-US" sz="3799" b="1" u="none" strike="noStrike" spc="-189">
              <a:solidFill>
                <a:srgbClr val="D6FF3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58264" y="4751792"/>
            <a:ext cx="6557177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3499" b="1" spc="-174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</a:t>
            </a:r>
            <a:r>
              <a:rPr lang="en-US" sz="3499" b="1" u="none" strike="noStrike" spc="-174">
                <a:solidFill>
                  <a:srgbClr val="D6FF3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oduces provider_level_dataset.csv used for modeling :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3499" b="1" u="none" strike="noStrike" spc="-174">
              <a:solidFill>
                <a:srgbClr val="D6FF3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755646" lvl="1" indent="-377823" algn="l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b="1" u="none" strike="noStrike" spc="-17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Fraudulent providers</a:t>
            </a:r>
          </a:p>
          <a:p>
            <a:pPr marL="755646" lvl="1" indent="-377823" algn="l">
              <a:lnSpc>
                <a:spcPts val="4199"/>
              </a:lnSpc>
              <a:buFont typeface="Arial"/>
              <a:buChar char="•"/>
            </a:pPr>
            <a:r>
              <a:rPr lang="en-US" sz="3499" b="1" u="none" strike="noStrike" spc="-17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Legitimate providers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1080</Words>
  <Application>Microsoft Office PowerPoint</Application>
  <PresentationFormat>Custom</PresentationFormat>
  <Paragraphs>272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Target Audience</dc:title>
  <dc:creator>Karim Wafa</dc:creator>
  <cp:lastModifiedBy>Karim Wafa</cp:lastModifiedBy>
  <cp:revision>52</cp:revision>
  <dcterms:created xsi:type="dcterms:W3CDTF">2006-08-16T00:00:00Z</dcterms:created>
  <dcterms:modified xsi:type="dcterms:W3CDTF">2025-12-03T19:39:40Z</dcterms:modified>
  <dc:identifier>DAG6Y7bNS24</dc:identifier>
</cp:coreProperties>
</file>